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83" r:id="rId5"/>
    <p:sldId id="261" r:id="rId6"/>
    <p:sldId id="262" r:id="rId7"/>
    <p:sldId id="280" r:id="rId8"/>
    <p:sldId id="281" r:id="rId9"/>
    <p:sldId id="265" r:id="rId10"/>
    <p:sldId id="266" r:id="rId11"/>
    <p:sldId id="267" r:id="rId12"/>
    <p:sldId id="268" r:id="rId13"/>
    <p:sldId id="269" r:id="rId14"/>
    <p:sldId id="270" r:id="rId15"/>
    <p:sldId id="271" r:id="rId16"/>
    <p:sldId id="272" r:id="rId17"/>
    <p:sldId id="273" r:id="rId18"/>
    <p:sldId id="274" r:id="rId19"/>
    <p:sldId id="282" r:id="rId20"/>
    <p:sldId id="275" r:id="rId21"/>
    <p:sldId id="279"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E67D-8A89-4CC0-9632-D88C2A4C34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A9FCC-A11A-42E5-8961-6A16B0E18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2CC0D7-C22E-4409-8822-E39AB301AFE0}"/>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258176C2-DD91-404C-A805-B3428448A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E5827-2666-4AC4-8A8F-54131742ACC0}"/>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8557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1149-6226-4C57-B91B-AEF1360BE9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592FA-E4F5-4B82-BFFB-DDBC0D7527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6E333-6600-4006-8450-4035A71D7C88}"/>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EEB67BA8-2248-4E81-8471-5363C5D6B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DACB35-E7B7-4F12-95EA-416ED37D21DA}"/>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24741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1D7303-E75A-411A-825E-DEFC7CA9B2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DA2A91-E543-4ECB-87F1-F856D8BC8A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027CE-ACF7-45E9-B9C7-31823CAA02E7}"/>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7960FDBA-B214-4649-8899-7CCB97723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83DED-08C2-43C7-8FD8-CB270540B4BF}"/>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29451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F38DB-790B-4DE4-BB6F-7888CAC73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710437-9C4B-4DF3-B84A-20A2B07CC3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2D445-FA73-4D6C-8CE4-F756323FCA99}"/>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92123245-8ED2-4645-8C12-A115952EB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8E25C-A30A-40AC-B050-5288DFB3272A}"/>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305262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82A6-44CF-485C-93EA-78CC8A473F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464DE7-2D63-4D22-9D86-A1D3364FF5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F187D2-E4DA-4B46-ADE2-BD022E447C47}"/>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0B223444-5B64-4F74-8863-096FE00E3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93943-129F-470F-A737-850EE0FCE2EB}"/>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155375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D359E-D55F-4CB7-923C-6139B4D1F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E9FE59-A83A-4594-A960-FDC5B76719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0C5700-C350-4BEE-B8E1-FB0BA78A2D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5FC01C-63E3-47D8-8C8F-9E9AA7279F22}"/>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6" name="Footer Placeholder 5">
            <a:extLst>
              <a:ext uri="{FF2B5EF4-FFF2-40B4-BE49-F238E27FC236}">
                <a16:creationId xmlns:a16="http://schemas.microsoft.com/office/drawing/2014/main" id="{ED5D3B1D-DA9A-4175-8796-FF1B6C3B9B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5E889-6B3B-4D68-A6D5-35D6049BF4F4}"/>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32552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452-9B78-4B83-B632-D2D23C8ABB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850DCC-3FEC-453B-A056-17B388682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8D5233-F907-41D6-BC6D-C4AC06470E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1A042E-BAF2-41D5-BD59-B242D759A6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ACDD4E-40F2-4637-9F85-A11D68D441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0062D-01F1-4833-83EF-01A7A636D7A9}"/>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8" name="Footer Placeholder 7">
            <a:extLst>
              <a:ext uri="{FF2B5EF4-FFF2-40B4-BE49-F238E27FC236}">
                <a16:creationId xmlns:a16="http://schemas.microsoft.com/office/drawing/2014/main" id="{FD6DC78A-07E6-4AF7-AB7E-37CDB57369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515177-4409-4FD4-A81A-91F832491F2D}"/>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40679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E0D7-ADDC-42CE-BA8E-02933B2A1A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6491CA-0A16-4A10-9D0A-A447F4B8C4DB}"/>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4" name="Footer Placeholder 3">
            <a:extLst>
              <a:ext uri="{FF2B5EF4-FFF2-40B4-BE49-F238E27FC236}">
                <a16:creationId xmlns:a16="http://schemas.microsoft.com/office/drawing/2014/main" id="{FB78F858-FF46-4820-87F6-9226FA7360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7A74E8-E54C-47AB-9DAE-F8A84F77B30F}"/>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11653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DB745A-A989-4A3F-A07D-E3A3087A1165}"/>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3" name="Footer Placeholder 2">
            <a:extLst>
              <a:ext uri="{FF2B5EF4-FFF2-40B4-BE49-F238E27FC236}">
                <a16:creationId xmlns:a16="http://schemas.microsoft.com/office/drawing/2014/main" id="{3649D3CA-EF57-46EC-A330-D33BD7D240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7ECFAD-42A7-4150-BC98-474394A9821F}"/>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156318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C2455-1C05-43CA-87FB-A4ED260DC6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46B989-394D-4DC1-BE06-98ABDA48C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33FD27-5A11-4A3B-A6C5-E04EE6326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9312DE-087E-4D4F-BD6A-064E392CD80A}"/>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6" name="Footer Placeholder 5">
            <a:extLst>
              <a:ext uri="{FF2B5EF4-FFF2-40B4-BE49-F238E27FC236}">
                <a16:creationId xmlns:a16="http://schemas.microsoft.com/office/drawing/2014/main" id="{29628E39-D947-4C97-9066-E94B15E8F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3047F5-38C8-4F69-8EF5-971B553F53C6}"/>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30259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330C-9A85-497C-825C-E8E9F71528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D52DBD-EF9D-4744-A2AB-A982FA26C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555CF3-96AE-4B68-B923-B60CD8505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C97CD4-CD58-4A93-A2F6-F60F4AFB44CD}"/>
              </a:ext>
            </a:extLst>
          </p:cNvPr>
          <p:cNvSpPr>
            <a:spLocks noGrp="1"/>
          </p:cNvSpPr>
          <p:nvPr>
            <p:ph type="dt" sz="half" idx="10"/>
          </p:nvPr>
        </p:nvSpPr>
        <p:spPr/>
        <p:txBody>
          <a:bodyPr/>
          <a:lstStyle/>
          <a:p>
            <a:fld id="{5065DB1A-5211-488E-B366-C550FD64D30D}" type="datetimeFigureOut">
              <a:rPr lang="en-US" smtClean="0"/>
              <a:t>5/15/2018</a:t>
            </a:fld>
            <a:endParaRPr lang="en-US"/>
          </a:p>
        </p:txBody>
      </p:sp>
      <p:sp>
        <p:nvSpPr>
          <p:cNvPr id="6" name="Footer Placeholder 5">
            <a:extLst>
              <a:ext uri="{FF2B5EF4-FFF2-40B4-BE49-F238E27FC236}">
                <a16:creationId xmlns:a16="http://schemas.microsoft.com/office/drawing/2014/main" id="{21AD54B6-ACF6-4A30-8EB1-C08A3E037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B3E36-ED1C-41F6-9EBB-3EEBDCF0A719}"/>
              </a:ext>
            </a:extLst>
          </p:cNvPr>
          <p:cNvSpPr>
            <a:spLocks noGrp="1"/>
          </p:cNvSpPr>
          <p:nvPr>
            <p:ph type="sldNum" sz="quarter" idx="12"/>
          </p:nvPr>
        </p:nvSpPr>
        <p:spPr/>
        <p:txBody>
          <a:bodyPr/>
          <a:lstStyle/>
          <a:p>
            <a:fld id="{AC6449AC-32AA-4F37-9905-EDE66975E3CE}" type="slidenum">
              <a:rPr lang="en-US" smtClean="0"/>
              <a:t>‹#›</a:t>
            </a:fld>
            <a:endParaRPr lang="en-US"/>
          </a:p>
        </p:txBody>
      </p:sp>
    </p:spTree>
    <p:extLst>
      <p:ext uri="{BB962C8B-B14F-4D97-AF65-F5344CB8AC3E}">
        <p14:creationId xmlns:p14="http://schemas.microsoft.com/office/powerpoint/2010/main" val="196842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7334D1-2F3C-4C25-8648-2D853724F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F63238-B7A6-425D-AB43-5FA5C32320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692E8-9E34-4FFE-92EC-370B1D50F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5DB1A-5211-488E-B366-C550FD64D30D}" type="datetimeFigureOut">
              <a:rPr lang="en-US" smtClean="0"/>
              <a:t>5/15/2018</a:t>
            </a:fld>
            <a:endParaRPr lang="en-US"/>
          </a:p>
        </p:txBody>
      </p:sp>
      <p:sp>
        <p:nvSpPr>
          <p:cNvPr id="5" name="Footer Placeholder 4">
            <a:extLst>
              <a:ext uri="{FF2B5EF4-FFF2-40B4-BE49-F238E27FC236}">
                <a16:creationId xmlns:a16="http://schemas.microsoft.com/office/drawing/2014/main" id="{4ED25682-2F74-4168-82E6-3FF56344F5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316455-FF04-4E89-B85F-0868F9E1D1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449AC-32AA-4F37-9905-EDE66975E3CE}" type="slidenum">
              <a:rPr lang="en-US" smtClean="0"/>
              <a:t>‹#›</a:t>
            </a:fld>
            <a:endParaRPr lang="en-US"/>
          </a:p>
        </p:txBody>
      </p:sp>
    </p:spTree>
    <p:extLst>
      <p:ext uri="{BB962C8B-B14F-4D97-AF65-F5344CB8AC3E}">
        <p14:creationId xmlns:p14="http://schemas.microsoft.com/office/powerpoint/2010/main" val="394058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8E0E-F5FC-4A38-BDFE-E9DCAAD188CA}"/>
              </a:ext>
            </a:extLst>
          </p:cNvPr>
          <p:cNvSpPr>
            <a:spLocks noGrp="1"/>
          </p:cNvSpPr>
          <p:nvPr>
            <p:ph type="ctrTitle"/>
          </p:nvPr>
        </p:nvSpPr>
        <p:spPr/>
        <p:txBody>
          <a:bodyPr>
            <a:normAutofit/>
          </a:bodyPr>
          <a:lstStyle/>
          <a:p>
            <a:r>
              <a:rPr lang="en-US" sz="4400" b="1" dirty="0"/>
              <a:t>Tax Administration in the Digital Age:</a:t>
            </a:r>
            <a:br>
              <a:rPr lang="en-US" sz="4400" b="1" dirty="0"/>
            </a:br>
            <a:r>
              <a:rPr lang="en-US" sz="4400" b="1" dirty="0"/>
              <a:t>Globalization, Automation, &amp; Taxpayer Rights</a:t>
            </a:r>
          </a:p>
        </p:txBody>
      </p:sp>
      <p:sp>
        <p:nvSpPr>
          <p:cNvPr id="3" name="Subtitle 2">
            <a:extLst>
              <a:ext uri="{FF2B5EF4-FFF2-40B4-BE49-F238E27FC236}">
                <a16:creationId xmlns:a16="http://schemas.microsoft.com/office/drawing/2014/main" id="{854D6599-4049-4E31-9C8C-D8F8B3501889}"/>
              </a:ext>
            </a:extLst>
          </p:cNvPr>
          <p:cNvSpPr>
            <a:spLocks noGrp="1"/>
          </p:cNvSpPr>
          <p:nvPr>
            <p:ph type="subTitle" idx="1"/>
          </p:nvPr>
        </p:nvSpPr>
        <p:spPr/>
        <p:txBody>
          <a:bodyPr>
            <a:normAutofit lnSpcReduction="10000"/>
          </a:bodyPr>
          <a:lstStyle/>
          <a:p>
            <a:r>
              <a:rPr lang="en-US" dirty="0"/>
              <a:t>Nina E. Olson</a:t>
            </a:r>
            <a:br>
              <a:rPr lang="en-US" dirty="0"/>
            </a:br>
            <a:r>
              <a:rPr lang="en-US" dirty="0"/>
              <a:t>National Taxpayer Advocate</a:t>
            </a:r>
            <a:br>
              <a:rPr lang="en-US" dirty="0"/>
            </a:br>
            <a:r>
              <a:rPr lang="en-US" dirty="0"/>
              <a:t>48</a:t>
            </a:r>
            <a:r>
              <a:rPr lang="en-US" baseline="30000" dirty="0"/>
              <a:t>th</a:t>
            </a:r>
            <a:r>
              <a:rPr lang="en-US" dirty="0"/>
              <a:t> Annual Spring Symposium Program</a:t>
            </a:r>
            <a:br>
              <a:rPr lang="en-US" dirty="0"/>
            </a:br>
            <a:r>
              <a:rPr lang="en-US" dirty="0"/>
              <a:t>National Tax Association</a:t>
            </a:r>
            <a:br>
              <a:rPr lang="en-US" dirty="0"/>
            </a:br>
            <a:r>
              <a:rPr lang="en-US" dirty="0"/>
              <a:t>18 May 2018</a:t>
            </a:r>
          </a:p>
        </p:txBody>
      </p:sp>
    </p:spTree>
    <p:extLst>
      <p:ext uri="{BB962C8B-B14F-4D97-AF65-F5344CB8AC3E}">
        <p14:creationId xmlns:p14="http://schemas.microsoft.com/office/powerpoint/2010/main" val="3267419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CD75-278F-4679-B8CA-872CF7D08509}"/>
              </a:ext>
            </a:extLst>
          </p:cNvPr>
          <p:cNvSpPr>
            <a:spLocks noGrp="1"/>
          </p:cNvSpPr>
          <p:nvPr>
            <p:ph type="title"/>
          </p:nvPr>
        </p:nvSpPr>
        <p:spPr/>
        <p:txBody>
          <a:bodyPr>
            <a:normAutofit/>
          </a:bodyPr>
          <a:lstStyle/>
          <a:p>
            <a:pPr algn="ctr"/>
            <a:r>
              <a:rPr lang="en-US" b="1" dirty="0"/>
              <a:t>Wage Verification Program Results</a:t>
            </a:r>
            <a:br>
              <a:rPr lang="en-US" b="1" dirty="0"/>
            </a:br>
            <a:r>
              <a:rPr lang="en-US" sz="3100" b="1" dirty="0"/>
              <a:t>(see 2017 Annual Report to Congress, MSP # 20)</a:t>
            </a:r>
          </a:p>
        </p:txBody>
      </p:sp>
      <p:sp>
        <p:nvSpPr>
          <p:cNvPr id="3" name="Content Placeholder 2">
            <a:extLst>
              <a:ext uri="{FF2B5EF4-FFF2-40B4-BE49-F238E27FC236}">
                <a16:creationId xmlns:a16="http://schemas.microsoft.com/office/drawing/2014/main" id="{314C02AB-5E10-4B3A-BE88-B358B60C1270}"/>
              </a:ext>
            </a:extLst>
          </p:cNvPr>
          <p:cNvSpPr>
            <a:spLocks noGrp="1"/>
          </p:cNvSpPr>
          <p:nvPr>
            <p:ph idx="1"/>
          </p:nvPr>
        </p:nvSpPr>
        <p:spPr/>
        <p:txBody>
          <a:bodyPr>
            <a:normAutofit lnSpcReduction="10000"/>
          </a:bodyPr>
          <a:lstStyle/>
          <a:p>
            <a:r>
              <a:rPr lang="en-US" dirty="0"/>
              <a:t>IRS claims it protected $1.8 Billion in fraudulent or questionable Non-Identity Theft refund claims in CY 2017.</a:t>
            </a:r>
          </a:p>
          <a:p>
            <a:r>
              <a:rPr lang="en-US" dirty="0"/>
              <a:t>But </a:t>
            </a:r>
            <a:r>
              <a:rPr lang="en-US" dirty="0" err="1"/>
              <a:t>but</a:t>
            </a:r>
            <a:r>
              <a:rPr lang="en-US" dirty="0"/>
              <a:t> </a:t>
            </a:r>
            <a:r>
              <a:rPr lang="en-US" dirty="0" err="1"/>
              <a:t>but</a:t>
            </a:r>
            <a:r>
              <a:rPr lang="en-US" dirty="0"/>
              <a:t>:  False Positive Rate of 66% for CY 17 (through Sept)!!!</a:t>
            </a:r>
          </a:p>
          <a:p>
            <a:r>
              <a:rPr lang="en-US" dirty="0"/>
              <a:t>Note:  FPR is measured only after IRS has approx. 14 days to review returns; thus the actual FPR of its rules and filters is much higher.</a:t>
            </a:r>
          </a:p>
          <a:p>
            <a:r>
              <a:rPr lang="en-US" dirty="0"/>
              <a:t>Filing Season 2018:  If IRS doesn’t address in normal review period, it sends a letter to TP saying it needs another 60 days (already after Feb. 15)</a:t>
            </a:r>
          </a:p>
          <a:p>
            <a:r>
              <a:rPr lang="en-US" dirty="0"/>
              <a:t>Filing Season 2018: Taxpayer Advocate Service cases in this area have increased by 157% over last year.</a:t>
            </a:r>
          </a:p>
        </p:txBody>
      </p:sp>
    </p:spTree>
    <p:extLst>
      <p:ext uri="{BB962C8B-B14F-4D97-AF65-F5344CB8AC3E}">
        <p14:creationId xmlns:p14="http://schemas.microsoft.com/office/powerpoint/2010/main" val="2933058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BDCF-75AE-4D81-A82C-FCB1A5E4BE44}"/>
              </a:ext>
            </a:extLst>
          </p:cNvPr>
          <p:cNvSpPr>
            <a:spLocks noGrp="1"/>
          </p:cNvSpPr>
          <p:nvPr>
            <p:ph type="title"/>
          </p:nvPr>
        </p:nvSpPr>
        <p:spPr/>
        <p:txBody>
          <a:bodyPr/>
          <a:lstStyle/>
          <a:p>
            <a:pPr algn="ctr"/>
            <a:r>
              <a:rPr lang="en-US" b="1" dirty="0"/>
              <a:t>Math Error for Claims Involving Dependents</a:t>
            </a:r>
            <a:br>
              <a:rPr lang="en-US" b="1" dirty="0"/>
            </a:br>
            <a:r>
              <a:rPr lang="en-US" sz="2800" b="1" dirty="0"/>
              <a:t>(see 2011 Annual Report to Congress, Vol. 2 Math Error Study)</a:t>
            </a:r>
            <a:endParaRPr lang="en-US" b="1" dirty="0"/>
          </a:p>
        </p:txBody>
      </p:sp>
      <p:sp>
        <p:nvSpPr>
          <p:cNvPr id="3" name="Content Placeholder 2">
            <a:extLst>
              <a:ext uri="{FF2B5EF4-FFF2-40B4-BE49-F238E27FC236}">
                <a16:creationId xmlns:a16="http://schemas.microsoft.com/office/drawing/2014/main" id="{23745484-C866-47A6-8EDE-6FB02CBE6346}"/>
              </a:ext>
            </a:extLst>
          </p:cNvPr>
          <p:cNvSpPr>
            <a:spLocks noGrp="1"/>
          </p:cNvSpPr>
          <p:nvPr>
            <p:ph idx="1"/>
          </p:nvPr>
        </p:nvSpPr>
        <p:spPr/>
        <p:txBody>
          <a:bodyPr/>
          <a:lstStyle/>
          <a:p>
            <a:r>
              <a:rPr lang="en-US" dirty="0"/>
              <a:t>Math/clerical error authority to summarily change incorrect dependent’s Taxpayer Identification Number (TIN), verified against other government databases, and disallow dependency exemption and any related credits, including the EITC.  (IRC 6213(g)(2)(F))</a:t>
            </a:r>
          </a:p>
          <a:p>
            <a:r>
              <a:rPr lang="en-US" dirty="0"/>
              <a:t>In 2010, IRS processed 141 M TY 2009 returns, issued 11.8 M math error notices, of which 300,000 resulted in additional tax due attributable to dependent TIN error.</a:t>
            </a:r>
          </a:p>
          <a:p>
            <a:r>
              <a:rPr lang="en-US" dirty="0"/>
              <a:t>Of the $176 M EITC claimed on TY 2009 returns with Dependent TIN errors, IRS disallowed $103 M through math error procedures.</a:t>
            </a:r>
          </a:p>
        </p:txBody>
      </p:sp>
    </p:spTree>
    <p:extLst>
      <p:ext uri="{BB962C8B-B14F-4D97-AF65-F5344CB8AC3E}">
        <p14:creationId xmlns:p14="http://schemas.microsoft.com/office/powerpoint/2010/main" val="2003616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3C2C-1309-4EE8-9704-94724713A046}"/>
              </a:ext>
            </a:extLst>
          </p:cNvPr>
          <p:cNvSpPr>
            <a:spLocks noGrp="1"/>
          </p:cNvSpPr>
          <p:nvPr>
            <p:ph type="title"/>
          </p:nvPr>
        </p:nvSpPr>
        <p:spPr/>
        <p:txBody>
          <a:bodyPr/>
          <a:lstStyle/>
          <a:p>
            <a:pPr algn="ctr"/>
            <a:r>
              <a:rPr lang="en-US" b="1" dirty="0"/>
              <a:t>Dependent TIN Math Error Study (cont’d)</a:t>
            </a:r>
          </a:p>
        </p:txBody>
      </p:sp>
      <p:sp>
        <p:nvSpPr>
          <p:cNvPr id="3" name="Content Placeholder 2">
            <a:extLst>
              <a:ext uri="{FF2B5EF4-FFF2-40B4-BE49-F238E27FC236}">
                <a16:creationId xmlns:a16="http://schemas.microsoft.com/office/drawing/2014/main" id="{7BF4E0E4-09F3-4668-A984-9BE4E3AAD969}"/>
              </a:ext>
            </a:extLst>
          </p:cNvPr>
          <p:cNvSpPr>
            <a:spLocks noGrp="1"/>
          </p:cNvSpPr>
          <p:nvPr>
            <p:ph idx="1"/>
          </p:nvPr>
        </p:nvSpPr>
        <p:spPr/>
        <p:txBody>
          <a:bodyPr/>
          <a:lstStyle/>
          <a:p>
            <a:r>
              <a:rPr lang="en-US" dirty="0"/>
              <a:t>TAS reviewed a representative sample of TY 2009 accounts in which IRS issued Math Error adjustments related to dependent TINs.</a:t>
            </a:r>
          </a:p>
          <a:p>
            <a:r>
              <a:rPr lang="en-US" dirty="0"/>
              <a:t>IRS subsequently reversed at least part of its dependent TIN math errors on 55 % of the returns with incorrect TINs, after TPs contacted IRS.</a:t>
            </a:r>
          </a:p>
          <a:p>
            <a:r>
              <a:rPr lang="en-US" dirty="0"/>
              <a:t>About 150,000 TPs had their refunds restored to them.</a:t>
            </a:r>
          </a:p>
          <a:p>
            <a:r>
              <a:rPr lang="en-US" dirty="0"/>
              <a:t>On average, IRS subsequently allowed nearly $2,000 per return after initial disallowance, with a delay of nearly 3 months.</a:t>
            </a:r>
          </a:p>
        </p:txBody>
      </p:sp>
    </p:spTree>
    <p:extLst>
      <p:ext uri="{BB962C8B-B14F-4D97-AF65-F5344CB8AC3E}">
        <p14:creationId xmlns:p14="http://schemas.microsoft.com/office/powerpoint/2010/main" val="84142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22CF-3CE3-43F4-B61A-49C1552F8100}"/>
              </a:ext>
            </a:extLst>
          </p:cNvPr>
          <p:cNvSpPr>
            <a:spLocks noGrp="1"/>
          </p:cNvSpPr>
          <p:nvPr>
            <p:ph type="title"/>
          </p:nvPr>
        </p:nvSpPr>
        <p:spPr/>
        <p:txBody>
          <a:bodyPr/>
          <a:lstStyle/>
          <a:p>
            <a:pPr algn="ctr"/>
            <a:r>
              <a:rPr lang="en-US" b="1" dirty="0"/>
              <a:t>Dependent TIN Math Error Study (cont’d)</a:t>
            </a:r>
          </a:p>
        </p:txBody>
      </p:sp>
      <p:sp>
        <p:nvSpPr>
          <p:cNvPr id="3" name="Content Placeholder 2">
            <a:extLst>
              <a:ext uri="{FF2B5EF4-FFF2-40B4-BE49-F238E27FC236}">
                <a16:creationId xmlns:a16="http://schemas.microsoft.com/office/drawing/2014/main" id="{2F80BDF4-6497-4524-A8F7-27126F0A9839}"/>
              </a:ext>
            </a:extLst>
          </p:cNvPr>
          <p:cNvSpPr>
            <a:spLocks noGrp="1"/>
          </p:cNvSpPr>
          <p:nvPr>
            <p:ph idx="1"/>
          </p:nvPr>
        </p:nvSpPr>
        <p:spPr/>
        <p:txBody>
          <a:bodyPr/>
          <a:lstStyle/>
          <a:p>
            <a:r>
              <a:rPr lang="en-US" dirty="0"/>
              <a:t>TAS found that IRS had internal information sufficient to resolve </a:t>
            </a:r>
            <a:r>
              <a:rPr lang="en-US" i="1" dirty="0"/>
              <a:t>56 percent</a:t>
            </a:r>
            <a:r>
              <a:rPr lang="en-US" dirty="0"/>
              <a:t> of the dependent TIN math errors.</a:t>
            </a:r>
          </a:p>
          <a:p>
            <a:endParaRPr lang="en-US" dirty="0"/>
          </a:p>
          <a:p>
            <a:r>
              <a:rPr lang="en-US" dirty="0"/>
              <a:t>Thus IRS could have avoided taxpayer burden and its own rework by analyzing and utilizing information in its possession and records.</a:t>
            </a:r>
          </a:p>
          <a:p>
            <a:endParaRPr lang="en-US" dirty="0"/>
          </a:p>
          <a:p>
            <a:r>
              <a:rPr lang="en-US" dirty="0"/>
              <a:t>Failure to do so cost the public </a:t>
            </a:r>
            <a:r>
              <a:rPr lang="en-US" dirty="0" err="1"/>
              <a:t>fisc</a:t>
            </a:r>
            <a:r>
              <a:rPr lang="en-US" dirty="0"/>
              <a:t> over $2.3 M in interest paid to these taxpayer for corrected math errors related to dependent TINs.</a:t>
            </a:r>
          </a:p>
        </p:txBody>
      </p:sp>
    </p:spTree>
    <p:extLst>
      <p:ext uri="{BB962C8B-B14F-4D97-AF65-F5344CB8AC3E}">
        <p14:creationId xmlns:p14="http://schemas.microsoft.com/office/powerpoint/2010/main" val="391572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D304-79D9-452F-9CD9-F8B67B0C1EB8}"/>
              </a:ext>
            </a:extLst>
          </p:cNvPr>
          <p:cNvSpPr>
            <a:spLocks noGrp="1"/>
          </p:cNvSpPr>
          <p:nvPr>
            <p:ph type="title"/>
          </p:nvPr>
        </p:nvSpPr>
        <p:spPr/>
        <p:txBody>
          <a:bodyPr/>
          <a:lstStyle/>
          <a:p>
            <a:pPr algn="ctr"/>
            <a:r>
              <a:rPr lang="en-US" b="1" dirty="0"/>
              <a:t>Dependent TIN Math Error Study (cont’d)</a:t>
            </a:r>
          </a:p>
        </p:txBody>
      </p:sp>
      <p:sp>
        <p:nvSpPr>
          <p:cNvPr id="3" name="Content Placeholder 2">
            <a:extLst>
              <a:ext uri="{FF2B5EF4-FFF2-40B4-BE49-F238E27FC236}">
                <a16:creationId xmlns:a16="http://schemas.microsoft.com/office/drawing/2014/main" id="{F5A08D2B-B2A2-401F-9A70-53AB325649C9}"/>
              </a:ext>
            </a:extLst>
          </p:cNvPr>
          <p:cNvSpPr>
            <a:spLocks noGrp="1"/>
          </p:cNvSpPr>
          <p:nvPr>
            <p:ph idx="1"/>
          </p:nvPr>
        </p:nvSpPr>
        <p:spPr/>
        <p:txBody>
          <a:bodyPr/>
          <a:lstStyle/>
          <a:p>
            <a:r>
              <a:rPr lang="en-US" dirty="0"/>
              <a:t>A significant number of TPs never replied to the IRS TY 2009 Math Error notice regarding incorrect Dependent TINs.</a:t>
            </a:r>
          </a:p>
          <a:p>
            <a:r>
              <a:rPr lang="en-US" dirty="0"/>
              <a:t>TAS sample found IRS could have corrected and allowed all of the dependent TINs in 41 % of those cases based on internal data.</a:t>
            </a:r>
          </a:p>
          <a:p>
            <a:r>
              <a:rPr lang="en-US" dirty="0"/>
              <a:t>IRS could have corrected and allowed at least one of the dependent TINs in another 11 % of the cases.</a:t>
            </a:r>
          </a:p>
          <a:p>
            <a:r>
              <a:rPr lang="en-US" dirty="0"/>
              <a:t>Thus, over 40,000 TPs who may not have received refunds they were entitled to, amounting to at least $44 M or $1,274 per TP.</a:t>
            </a:r>
          </a:p>
        </p:txBody>
      </p:sp>
    </p:spTree>
    <p:extLst>
      <p:ext uri="{BB962C8B-B14F-4D97-AF65-F5344CB8AC3E}">
        <p14:creationId xmlns:p14="http://schemas.microsoft.com/office/powerpoint/2010/main" val="1803652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436C-10AF-403F-B2AA-0F75063EA5C7}"/>
              </a:ext>
            </a:extLst>
          </p:cNvPr>
          <p:cNvSpPr>
            <a:spLocks noGrp="1"/>
          </p:cNvSpPr>
          <p:nvPr>
            <p:ph type="title"/>
          </p:nvPr>
        </p:nvSpPr>
        <p:spPr/>
        <p:txBody>
          <a:bodyPr/>
          <a:lstStyle/>
          <a:p>
            <a:r>
              <a:rPr lang="en-US" b="1" dirty="0"/>
              <a:t>Economic Hardship</a:t>
            </a:r>
          </a:p>
        </p:txBody>
      </p:sp>
      <p:sp>
        <p:nvSpPr>
          <p:cNvPr id="3" name="Content Placeholder 2">
            <a:extLst>
              <a:ext uri="{FF2B5EF4-FFF2-40B4-BE49-F238E27FC236}">
                <a16:creationId xmlns:a16="http://schemas.microsoft.com/office/drawing/2014/main" id="{E2867E1F-92AA-46E0-ADDD-2253AE0ABD79}"/>
              </a:ext>
            </a:extLst>
          </p:cNvPr>
          <p:cNvSpPr>
            <a:spLocks noGrp="1"/>
          </p:cNvSpPr>
          <p:nvPr>
            <p:ph idx="1"/>
          </p:nvPr>
        </p:nvSpPr>
        <p:spPr/>
        <p:txBody>
          <a:bodyPr>
            <a:normAutofit fontScale="92500" lnSpcReduction="10000"/>
          </a:bodyPr>
          <a:lstStyle/>
          <a:p>
            <a:r>
              <a:rPr lang="en-US" dirty="0"/>
              <a:t>IRC § 6343/Vinatieri – Release of levy where Economic Hardship</a:t>
            </a:r>
          </a:p>
          <a:p>
            <a:r>
              <a:rPr lang="en-US" dirty="0"/>
              <a:t>Allowable Living Expenses (ALEs): “Allowable expenses include those expenses that meet the necessary expense test.  The necessary expense test is defined as expenses that are necessary to provide for a taxpayer’s and his or her family’s health and welfare and/or production of income.” IRM 5.15.1.7 (Oct. 2, 2012)</a:t>
            </a:r>
          </a:p>
          <a:p>
            <a:r>
              <a:rPr lang="en-US" dirty="0"/>
              <a:t>Currently Not Collectible (CNC)- Hardship: The IRS may designate an account as CNC-Hardship where “collection of the liability would create a hardship for taxpayers by leaving them unable to meet necessary living expenses.</a:t>
            </a:r>
          </a:p>
          <a:p>
            <a:r>
              <a:rPr lang="en-US" dirty="0"/>
              <a:t>IRC § 7526 – 250% federal poverty level = eligibility for representation by Low Income Taxpayer Clinic.</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95276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60266-2390-4B0A-8BD8-E3F383605289}"/>
              </a:ext>
            </a:extLst>
          </p:cNvPr>
          <p:cNvSpPr>
            <a:spLocks noGrp="1"/>
          </p:cNvSpPr>
          <p:nvPr>
            <p:ph type="title"/>
          </p:nvPr>
        </p:nvSpPr>
        <p:spPr/>
        <p:txBody>
          <a:bodyPr/>
          <a:lstStyle/>
          <a:p>
            <a:r>
              <a:rPr lang="en-US" b="1" dirty="0"/>
              <a:t>Economic Hardship – cont’d.</a:t>
            </a:r>
          </a:p>
        </p:txBody>
      </p:sp>
      <p:sp>
        <p:nvSpPr>
          <p:cNvPr id="3" name="Content Placeholder 2">
            <a:extLst>
              <a:ext uri="{FF2B5EF4-FFF2-40B4-BE49-F238E27FC236}">
                <a16:creationId xmlns:a16="http://schemas.microsoft.com/office/drawing/2014/main" id="{B2487473-DC68-4628-9D2F-EE3B060AFC13}"/>
              </a:ext>
            </a:extLst>
          </p:cNvPr>
          <p:cNvSpPr>
            <a:spLocks noGrp="1"/>
          </p:cNvSpPr>
          <p:nvPr>
            <p:ph idx="1"/>
          </p:nvPr>
        </p:nvSpPr>
        <p:spPr/>
        <p:txBody>
          <a:bodyPr>
            <a:normAutofit/>
          </a:bodyPr>
          <a:lstStyle/>
          <a:p>
            <a:r>
              <a:rPr lang="en-US" dirty="0"/>
              <a:t>IRS does not have proactively or systemically attempt to determine whether taxpayer may experience economic hardship before issuing systemic levies.</a:t>
            </a:r>
          </a:p>
          <a:p>
            <a:r>
              <a:rPr lang="en-US" dirty="0"/>
              <a:t>Exception: Federal Payment Levy Program on 15% of Social Security Benefits – SSI and SSDI exempt; no levies on Social Security recipients with annual incomes below 250% Federal Poverty Level.  </a:t>
            </a:r>
            <a:r>
              <a:rPr lang="en-US" sz="2400" dirty="0"/>
              <a:t>(see 2008 Annual Report to Congress, Vol 2, </a:t>
            </a:r>
            <a:r>
              <a:rPr lang="en-US" sz="2400" i="1" dirty="0"/>
              <a:t>Building a Better Filter: Protecting Lower Income Social Security Recipients from the Federal Payment Levy Program</a:t>
            </a:r>
            <a:r>
              <a:rPr lang="en-US" sz="2400" dirty="0"/>
              <a:t>; see also 2016 ARC Vol. 2, </a:t>
            </a:r>
            <a:r>
              <a:rPr lang="en-US" sz="2400" i="1" dirty="0"/>
              <a:t>IRS Should Use Its Internal Data to Determine If Taxpayers Can Afford to Pay Their Tax Delinquencies</a:t>
            </a:r>
            <a:r>
              <a:rPr lang="en-US" sz="2400" dirty="0"/>
              <a:t>)</a:t>
            </a:r>
          </a:p>
          <a:p>
            <a:endParaRPr lang="en-US" dirty="0"/>
          </a:p>
        </p:txBody>
      </p:sp>
    </p:spTree>
    <p:extLst>
      <p:ext uri="{BB962C8B-B14F-4D97-AF65-F5344CB8AC3E}">
        <p14:creationId xmlns:p14="http://schemas.microsoft.com/office/powerpoint/2010/main" val="315617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D6D9-543E-425E-AA50-F5D724FBDA0B}"/>
              </a:ext>
            </a:extLst>
          </p:cNvPr>
          <p:cNvSpPr>
            <a:spLocks noGrp="1"/>
          </p:cNvSpPr>
          <p:nvPr>
            <p:ph type="title"/>
          </p:nvPr>
        </p:nvSpPr>
        <p:spPr/>
        <p:txBody>
          <a:bodyPr/>
          <a:lstStyle/>
          <a:p>
            <a:r>
              <a:rPr lang="en-US" b="1" dirty="0"/>
              <a:t>Private Debt Collection: 1 year results</a:t>
            </a:r>
          </a:p>
        </p:txBody>
      </p:sp>
      <p:sp>
        <p:nvSpPr>
          <p:cNvPr id="3" name="Content Placeholder 2">
            <a:extLst>
              <a:ext uri="{FF2B5EF4-FFF2-40B4-BE49-F238E27FC236}">
                <a16:creationId xmlns:a16="http://schemas.microsoft.com/office/drawing/2014/main" id="{F1D3EB2B-5DCE-490E-9E6B-FFC1FBE0CF27}"/>
              </a:ext>
            </a:extLst>
          </p:cNvPr>
          <p:cNvSpPr>
            <a:spLocks noGrp="1"/>
          </p:cNvSpPr>
          <p:nvPr>
            <p:ph idx="1"/>
          </p:nvPr>
        </p:nvSpPr>
        <p:spPr/>
        <p:txBody>
          <a:bodyPr/>
          <a:lstStyle/>
          <a:p>
            <a:r>
              <a:rPr lang="en-US" dirty="0"/>
              <a:t>As of 2</a:t>
            </a:r>
            <a:r>
              <a:rPr lang="en-US" baseline="30000" dirty="0"/>
              <a:t>nd</a:t>
            </a:r>
            <a:r>
              <a:rPr lang="en-US" dirty="0"/>
              <a:t> quarter of FY 2018 (through March 29, 2018), IRS data show that of the taxpayer who made payments while their debts were assigned to Private Collection Agencies (PCAs):</a:t>
            </a:r>
            <a:br>
              <a:rPr lang="en-US" dirty="0"/>
            </a:br>
            <a:br>
              <a:rPr lang="en-US" dirty="0"/>
            </a:br>
            <a:r>
              <a:rPr lang="en-US" dirty="0"/>
              <a:t>-- 46% had incomes below 250% Federal Poverty Level; and</a:t>
            </a:r>
            <a:br>
              <a:rPr lang="en-US" dirty="0"/>
            </a:br>
            <a:br>
              <a:rPr lang="en-US" dirty="0"/>
            </a:br>
            <a:r>
              <a:rPr lang="en-US" dirty="0"/>
              <a:t>-- 43% who entered into an Installment Agreement had income less than their Allowable Living Expenses, meaning they did not have sufficient income to pay their basic living expenses.</a:t>
            </a:r>
          </a:p>
        </p:txBody>
      </p:sp>
    </p:spTree>
    <p:extLst>
      <p:ext uri="{BB962C8B-B14F-4D97-AF65-F5344CB8AC3E}">
        <p14:creationId xmlns:p14="http://schemas.microsoft.com/office/powerpoint/2010/main" val="1951571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03A-B9B5-40B7-AE0B-133FC00B9942}"/>
              </a:ext>
            </a:extLst>
          </p:cNvPr>
          <p:cNvSpPr>
            <a:spLocks noGrp="1"/>
          </p:cNvSpPr>
          <p:nvPr>
            <p:ph type="title"/>
          </p:nvPr>
        </p:nvSpPr>
        <p:spPr/>
        <p:txBody>
          <a:bodyPr/>
          <a:lstStyle/>
          <a:p>
            <a:r>
              <a:rPr lang="en-US" b="1" dirty="0"/>
              <a:t>Private Debt Collection (cont’d)</a:t>
            </a:r>
          </a:p>
        </p:txBody>
      </p:sp>
      <p:sp>
        <p:nvSpPr>
          <p:cNvPr id="3" name="Content Placeholder 2">
            <a:extLst>
              <a:ext uri="{FF2B5EF4-FFF2-40B4-BE49-F238E27FC236}">
                <a16:creationId xmlns:a16="http://schemas.microsoft.com/office/drawing/2014/main" id="{D3428FEA-F8A8-42E3-AF1A-16C4DF9B07C6}"/>
              </a:ext>
            </a:extLst>
          </p:cNvPr>
          <p:cNvSpPr>
            <a:spLocks noGrp="1"/>
          </p:cNvSpPr>
          <p:nvPr>
            <p:ph idx="1"/>
          </p:nvPr>
        </p:nvSpPr>
        <p:spPr/>
        <p:txBody>
          <a:bodyPr/>
          <a:lstStyle/>
          <a:p>
            <a:r>
              <a:rPr lang="en-US" dirty="0"/>
              <a:t>2017 ARC recommendation:  Define “potentially collectible inventory” to exclude taxpayers at or below 250% FPL, or whose incomes are below ALEs.</a:t>
            </a:r>
            <a:br>
              <a:rPr lang="en-US" dirty="0"/>
            </a:br>
            <a:endParaRPr lang="en-US" dirty="0"/>
          </a:p>
          <a:p>
            <a:r>
              <a:rPr lang="en-US" dirty="0"/>
              <a:t>IRS response:  “The fact that a taxpayer receives Social Security and reports income of below a certain level is not sufficient to conclude that the account is uncollectible….[w]hen a taxpayer </a:t>
            </a:r>
            <a:r>
              <a:rPr lang="en-US" i="1" dirty="0"/>
              <a:t>self-identifies</a:t>
            </a:r>
            <a:r>
              <a:rPr lang="en-US" dirty="0"/>
              <a:t> they are receiving SSDI or SSI, the PCA is required to return the account to the IRS.” – </a:t>
            </a:r>
            <a:r>
              <a:rPr lang="en-US" sz="2400" dirty="0"/>
              <a:t>upcoming FY 19 Objectives Report to Congress, Vol. 2 (emphasis added)</a:t>
            </a:r>
          </a:p>
          <a:p>
            <a:pPr marL="0" indent="0">
              <a:buNone/>
            </a:pPr>
            <a:endParaRPr lang="en-US" dirty="0"/>
          </a:p>
        </p:txBody>
      </p:sp>
    </p:spTree>
    <p:extLst>
      <p:ext uri="{BB962C8B-B14F-4D97-AF65-F5344CB8AC3E}">
        <p14:creationId xmlns:p14="http://schemas.microsoft.com/office/powerpoint/2010/main" val="1684523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67B4-B97C-488A-8FF3-9A99EDA5D9A2}"/>
              </a:ext>
            </a:extLst>
          </p:cNvPr>
          <p:cNvSpPr>
            <a:spLocks noGrp="1"/>
          </p:cNvSpPr>
          <p:nvPr>
            <p:ph type="title"/>
          </p:nvPr>
        </p:nvSpPr>
        <p:spPr/>
        <p:txBody>
          <a:bodyPr/>
          <a:lstStyle/>
          <a:p>
            <a:r>
              <a:rPr lang="en-US" b="1" dirty="0"/>
              <a:t>Private Debt Collection (cont’d)</a:t>
            </a:r>
          </a:p>
        </p:txBody>
      </p:sp>
      <p:sp>
        <p:nvSpPr>
          <p:cNvPr id="3" name="Content Placeholder 2">
            <a:extLst>
              <a:ext uri="{FF2B5EF4-FFF2-40B4-BE49-F238E27FC236}">
                <a16:creationId xmlns:a16="http://schemas.microsoft.com/office/drawing/2014/main" id="{5817854F-CF8A-485C-9119-B6DEAE329C5B}"/>
              </a:ext>
            </a:extLst>
          </p:cNvPr>
          <p:cNvSpPr>
            <a:spLocks noGrp="1"/>
          </p:cNvSpPr>
          <p:nvPr>
            <p:ph idx="1"/>
          </p:nvPr>
        </p:nvSpPr>
        <p:spPr/>
        <p:txBody>
          <a:bodyPr/>
          <a:lstStyle/>
          <a:p>
            <a:r>
              <a:rPr lang="en-US" dirty="0"/>
              <a:t>Congressional Response:</a:t>
            </a:r>
            <a:br>
              <a:rPr lang="en-US" dirty="0"/>
            </a:br>
            <a:br>
              <a:rPr lang="en-US" dirty="0"/>
            </a:br>
            <a:r>
              <a:rPr lang="en-US" dirty="0"/>
              <a:t>In H.R. 5444, Taxpayer First Act, the House of Representatives unanimously passed Section 11305, which prohibits the IRS from sending to a Private Collection Agency “a taxpayer who is an individual with adjusted gross income, as determined for the most recent taxable year for which such information is available, </a:t>
            </a:r>
            <a:r>
              <a:rPr lang="en-US" i="1" dirty="0"/>
              <a:t>which does not exceed 250 percent of the applicable poverty level </a:t>
            </a:r>
            <a:r>
              <a:rPr lang="en-US" dirty="0"/>
              <a:t>(as determined by the Secretary).”  </a:t>
            </a:r>
            <a:r>
              <a:rPr lang="en-US" sz="2400" dirty="0"/>
              <a:t>[emphasis added]</a:t>
            </a:r>
          </a:p>
        </p:txBody>
      </p:sp>
    </p:spTree>
    <p:extLst>
      <p:ext uri="{BB962C8B-B14F-4D97-AF65-F5344CB8AC3E}">
        <p14:creationId xmlns:p14="http://schemas.microsoft.com/office/powerpoint/2010/main" val="99163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54BB-D81F-4E67-BD1F-C22C04A96D9F}"/>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00DBA19-C90B-4ED3-A9FD-AC018E69F550}"/>
              </a:ext>
            </a:extLst>
          </p:cNvPr>
          <p:cNvSpPr>
            <a:spLocks noGrp="1"/>
          </p:cNvSpPr>
          <p:nvPr>
            <p:ph idx="1"/>
          </p:nvPr>
        </p:nvSpPr>
        <p:spPr/>
        <p:txBody>
          <a:bodyPr/>
          <a:lstStyle/>
          <a:p>
            <a:pPr marL="0" indent="0">
              <a:buNone/>
            </a:pPr>
            <a:r>
              <a:rPr lang="en-US" dirty="0"/>
              <a:t>“Taxes are relational.”  </a:t>
            </a:r>
          </a:p>
          <a:p>
            <a:pPr marL="0" indent="0">
              <a:buNone/>
            </a:pPr>
            <a:r>
              <a:rPr lang="en-US" dirty="0"/>
              <a:t>	</a:t>
            </a:r>
            <a:r>
              <a:rPr lang="en-US" sz="2400" dirty="0"/>
              <a:t>-- Lotta </a:t>
            </a:r>
            <a:r>
              <a:rPr lang="en-US" sz="2400" dirty="0" err="1"/>
              <a:t>Bjorklund</a:t>
            </a:r>
            <a:r>
              <a:rPr lang="en-US" sz="2400" dirty="0"/>
              <a:t> Larsen, Ethnographer/Anthropologist, </a:t>
            </a:r>
            <a:br>
              <a:rPr lang="en-US" sz="2400" dirty="0"/>
            </a:br>
            <a:r>
              <a:rPr lang="en-US" sz="2400" dirty="0"/>
              <a:t>	    3</a:t>
            </a:r>
            <a:r>
              <a:rPr lang="en-US" sz="2400" baseline="30000" dirty="0"/>
              <a:t>rd</a:t>
            </a:r>
            <a:r>
              <a:rPr lang="en-US" sz="2400" dirty="0"/>
              <a:t> International Conference on Taxpayer Rights (05.03.18)</a:t>
            </a:r>
          </a:p>
          <a:p>
            <a:pPr marL="0" indent="0">
              <a:buNone/>
            </a:pPr>
            <a:endParaRPr lang="en-US" dirty="0"/>
          </a:p>
          <a:p>
            <a:pPr marL="0" indent="0">
              <a:buNone/>
            </a:pPr>
            <a:r>
              <a:rPr lang="en-US" dirty="0"/>
              <a:t>“But taxes are the lifeblood of government, and their prompt and certain availability an imperious need.” </a:t>
            </a:r>
          </a:p>
          <a:p>
            <a:pPr marL="0" indent="0">
              <a:buNone/>
            </a:pPr>
            <a:r>
              <a:rPr lang="en-US" dirty="0"/>
              <a:t>	</a:t>
            </a:r>
            <a:r>
              <a:rPr lang="en-US" sz="2400" dirty="0"/>
              <a:t>– </a:t>
            </a:r>
            <a:r>
              <a:rPr lang="en-US" sz="2400" i="1" dirty="0"/>
              <a:t>Bull v. United States, </a:t>
            </a:r>
            <a:r>
              <a:rPr lang="en-US" sz="2400" dirty="0"/>
              <a:t>295 U.S. 247, 259 (1935).</a:t>
            </a:r>
          </a:p>
        </p:txBody>
      </p:sp>
    </p:spTree>
    <p:extLst>
      <p:ext uri="{BB962C8B-B14F-4D97-AF65-F5344CB8AC3E}">
        <p14:creationId xmlns:p14="http://schemas.microsoft.com/office/powerpoint/2010/main" val="720103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2270D-760E-4100-9882-015C3FBB320F}"/>
              </a:ext>
            </a:extLst>
          </p:cNvPr>
          <p:cNvSpPr>
            <a:spLocks noGrp="1"/>
          </p:cNvSpPr>
          <p:nvPr>
            <p:ph type="title"/>
          </p:nvPr>
        </p:nvSpPr>
        <p:spPr/>
        <p:txBody>
          <a:bodyPr/>
          <a:lstStyle/>
          <a:p>
            <a:r>
              <a:rPr lang="en-US" b="1" dirty="0"/>
              <a:t>21</a:t>
            </a:r>
            <a:r>
              <a:rPr lang="en-US" b="1" baseline="30000" dirty="0"/>
              <a:t>st</a:t>
            </a:r>
            <a:r>
              <a:rPr lang="en-US" b="1" dirty="0"/>
              <a:t> Century Tax Administration</a:t>
            </a:r>
          </a:p>
        </p:txBody>
      </p:sp>
      <p:sp>
        <p:nvSpPr>
          <p:cNvPr id="3" name="Content Placeholder 2">
            <a:extLst>
              <a:ext uri="{FF2B5EF4-FFF2-40B4-BE49-F238E27FC236}">
                <a16:creationId xmlns:a16="http://schemas.microsoft.com/office/drawing/2014/main" id="{121EDE4C-95E7-4BD1-A2DD-0FAA0D147D61}"/>
              </a:ext>
            </a:extLst>
          </p:cNvPr>
          <p:cNvSpPr>
            <a:spLocks noGrp="1"/>
          </p:cNvSpPr>
          <p:nvPr>
            <p:ph idx="1"/>
          </p:nvPr>
        </p:nvSpPr>
        <p:spPr/>
        <p:txBody>
          <a:bodyPr/>
          <a:lstStyle/>
          <a:p>
            <a:r>
              <a:rPr lang="en-US" dirty="0"/>
              <a:t>“Big Data” should be used to assist taxpayers and reduce their burden, not just to nab taxpayers and raise revenue (sometimes incorrectly).</a:t>
            </a:r>
          </a:p>
          <a:p>
            <a:r>
              <a:rPr lang="en-US" dirty="0"/>
              <a:t>Predictive modeling, algorithms, internal data, ethnographic and psychological studies of taxpayer motivation and behavior – all are part of modern tax administration.</a:t>
            </a:r>
          </a:p>
          <a:p>
            <a:r>
              <a:rPr lang="en-US" dirty="0"/>
              <a:t>Performance measures that address taxpayers’ qualitative experience with the tax agency, future voluntary compliance, and trust in the tax system are as important and more effective in the long term than pure quantitative measures like number of audits, etc.</a:t>
            </a:r>
          </a:p>
        </p:txBody>
      </p:sp>
    </p:spTree>
    <p:extLst>
      <p:ext uri="{BB962C8B-B14F-4D97-AF65-F5344CB8AC3E}">
        <p14:creationId xmlns:p14="http://schemas.microsoft.com/office/powerpoint/2010/main" val="3455835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968F-7A84-44D9-8CD4-890FB7DA0294}"/>
              </a:ext>
            </a:extLst>
          </p:cNvPr>
          <p:cNvSpPr>
            <a:spLocks noGrp="1"/>
          </p:cNvSpPr>
          <p:nvPr>
            <p:ph type="title"/>
          </p:nvPr>
        </p:nvSpPr>
        <p:spPr/>
        <p:txBody>
          <a:bodyPr/>
          <a:lstStyle/>
          <a:p>
            <a:r>
              <a:rPr lang="en-US" b="1" dirty="0"/>
              <a:t>21</a:t>
            </a:r>
            <a:r>
              <a:rPr lang="en-US" b="1" baseline="30000" dirty="0"/>
              <a:t>st</a:t>
            </a:r>
            <a:r>
              <a:rPr lang="en-US" b="1" dirty="0"/>
              <a:t> Century Tax Administration cont’d</a:t>
            </a:r>
          </a:p>
        </p:txBody>
      </p:sp>
      <p:sp>
        <p:nvSpPr>
          <p:cNvPr id="3" name="Content Placeholder 2">
            <a:extLst>
              <a:ext uri="{FF2B5EF4-FFF2-40B4-BE49-F238E27FC236}">
                <a16:creationId xmlns:a16="http://schemas.microsoft.com/office/drawing/2014/main" id="{326BC2C7-B27E-4D7E-8163-6024DE61154C}"/>
              </a:ext>
            </a:extLst>
          </p:cNvPr>
          <p:cNvSpPr>
            <a:spLocks noGrp="1"/>
          </p:cNvSpPr>
          <p:nvPr>
            <p:ph idx="1"/>
          </p:nvPr>
        </p:nvSpPr>
        <p:spPr/>
        <p:txBody>
          <a:bodyPr>
            <a:normAutofit fontScale="92500" lnSpcReduction="10000"/>
          </a:bodyPr>
          <a:lstStyle/>
          <a:p>
            <a:r>
              <a:rPr lang="en-US" sz="3600" dirty="0"/>
              <a:t>Email, social media, internet, online accounts, prepopulated returns notwithstanding</a:t>
            </a:r>
            <a:r>
              <a:rPr lang="en-US" sz="4000" dirty="0"/>
              <a:t>:</a:t>
            </a:r>
            <a:br>
              <a:rPr lang="en-US" sz="4000" dirty="0"/>
            </a:br>
            <a:br>
              <a:rPr lang="en-US" sz="4000" dirty="0"/>
            </a:br>
            <a:r>
              <a:rPr lang="en-US" sz="3800" dirty="0"/>
              <a:t>TALK TO THE TAXPAYER!</a:t>
            </a:r>
            <a:br>
              <a:rPr lang="en-US" sz="3800" dirty="0"/>
            </a:br>
            <a:br>
              <a:rPr lang="en-US" sz="4000" dirty="0"/>
            </a:br>
            <a:r>
              <a:rPr lang="en-US" sz="3600" dirty="0"/>
              <a:t>Because:  </a:t>
            </a:r>
            <a:r>
              <a:rPr lang="en-US" sz="3800" dirty="0"/>
              <a:t>TAXES ARE RELATIONAL.</a:t>
            </a:r>
            <a:br>
              <a:rPr lang="en-US" sz="3800" dirty="0"/>
            </a:br>
            <a:endParaRPr lang="en-US" sz="3800" dirty="0"/>
          </a:p>
          <a:p>
            <a:r>
              <a:rPr lang="en-US" sz="3500" dirty="0"/>
              <a:t>And see IRC 7803(a)(3)(D) – the right to challenge the position of the Internal Revenue Service and be heard.</a:t>
            </a:r>
          </a:p>
        </p:txBody>
      </p:sp>
    </p:spTree>
    <p:extLst>
      <p:ext uri="{BB962C8B-B14F-4D97-AF65-F5344CB8AC3E}">
        <p14:creationId xmlns:p14="http://schemas.microsoft.com/office/powerpoint/2010/main" val="2806344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9ECCD8-7F6A-49CE-878D-4E0136E126D4}"/>
              </a:ext>
            </a:extLst>
          </p:cNvPr>
          <p:cNvPicPr/>
          <p:nvPr/>
        </p:nvPicPr>
        <p:blipFill>
          <a:blip r:embed="rId2"/>
          <a:stretch>
            <a:fillRect/>
          </a:stretch>
        </p:blipFill>
        <p:spPr>
          <a:xfrm>
            <a:off x="0" y="0"/>
            <a:ext cx="12344400" cy="6858000"/>
          </a:xfrm>
          <a:prstGeom prst="rect">
            <a:avLst/>
          </a:prstGeom>
        </p:spPr>
      </p:pic>
    </p:spTree>
    <p:extLst>
      <p:ext uri="{BB962C8B-B14F-4D97-AF65-F5344CB8AC3E}">
        <p14:creationId xmlns:p14="http://schemas.microsoft.com/office/powerpoint/2010/main" val="200718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86B96-FD57-48F3-83E2-1C724D6D0F0D}"/>
              </a:ext>
            </a:extLst>
          </p:cNvPr>
          <p:cNvSpPr>
            <a:spLocks noGrp="1"/>
          </p:cNvSpPr>
          <p:nvPr>
            <p:ph type="title"/>
          </p:nvPr>
        </p:nvSpPr>
        <p:spPr/>
        <p:txBody>
          <a:bodyPr/>
          <a:lstStyle/>
          <a:p>
            <a:pPr algn="ctr"/>
            <a:r>
              <a:rPr lang="en-US" b="1" dirty="0"/>
              <a:t>Taxpayer Bill of Rights</a:t>
            </a:r>
          </a:p>
        </p:txBody>
      </p:sp>
      <p:sp>
        <p:nvSpPr>
          <p:cNvPr id="3" name="Content Placeholder 2">
            <a:extLst>
              <a:ext uri="{FF2B5EF4-FFF2-40B4-BE49-F238E27FC236}">
                <a16:creationId xmlns:a16="http://schemas.microsoft.com/office/drawing/2014/main" id="{0EA5347F-1F7D-4FAA-AC43-C8D87EBF5AB5}"/>
              </a:ext>
            </a:extLst>
          </p:cNvPr>
          <p:cNvSpPr>
            <a:spLocks noGrp="1"/>
          </p:cNvSpPr>
          <p:nvPr>
            <p:ph idx="1"/>
          </p:nvPr>
        </p:nvSpPr>
        <p:spPr/>
        <p:txBody>
          <a:bodyPr/>
          <a:lstStyle/>
          <a:p>
            <a:r>
              <a:rPr lang="en-US" dirty="0"/>
              <a:t>Proposed by NTA in 2007 and 2013; Adopted by IRS in June 2014; Enacted by Congress in December 2015 in the Consolidated Appropriations Act, 2016, Pub. L. No. 114-113</a:t>
            </a:r>
            <a:br>
              <a:rPr lang="en-US" dirty="0"/>
            </a:br>
            <a:endParaRPr lang="en-US" dirty="0"/>
          </a:p>
          <a:p>
            <a:r>
              <a:rPr lang="en-US" dirty="0"/>
              <a:t>IRC 7803(a)(3): </a:t>
            </a:r>
            <a:r>
              <a:rPr lang="en-US" u="sng" dirty="0"/>
              <a:t>Execution of Duties in Accord with Taxpayer Rights</a:t>
            </a:r>
            <a:r>
              <a:rPr lang="en-US" dirty="0"/>
              <a:t>: In discharging his duties, the Commissioner shall ensure that employees of the Internal Revenue Service are familiar with and act in accord with taxpayer rights as afforded by other provisions of this title, including --</a:t>
            </a:r>
          </a:p>
        </p:txBody>
      </p:sp>
    </p:spTree>
    <p:extLst>
      <p:ext uri="{BB962C8B-B14F-4D97-AF65-F5344CB8AC3E}">
        <p14:creationId xmlns:p14="http://schemas.microsoft.com/office/powerpoint/2010/main" val="341414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D6AB-7DDF-47D7-AF57-906779E33527}"/>
              </a:ext>
            </a:extLst>
          </p:cNvPr>
          <p:cNvSpPr>
            <a:spLocks noGrp="1"/>
          </p:cNvSpPr>
          <p:nvPr>
            <p:ph type="title"/>
          </p:nvPr>
        </p:nvSpPr>
        <p:spPr/>
        <p:txBody>
          <a:bodyPr/>
          <a:lstStyle/>
          <a:p>
            <a:pPr algn="ctr"/>
            <a:r>
              <a:rPr lang="en-US" b="1" dirty="0"/>
              <a:t>Taxpayer Bill of Rights (cont’d)</a:t>
            </a:r>
          </a:p>
        </p:txBody>
      </p:sp>
      <p:sp>
        <p:nvSpPr>
          <p:cNvPr id="3" name="Content Placeholder 2">
            <a:extLst>
              <a:ext uri="{FF2B5EF4-FFF2-40B4-BE49-F238E27FC236}">
                <a16:creationId xmlns:a16="http://schemas.microsoft.com/office/drawing/2014/main" id="{BD8D7727-0DF4-471C-9FA3-B9952BC5322A}"/>
              </a:ext>
            </a:extLst>
          </p:cNvPr>
          <p:cNvSpPr>
            <a:spLocks noGrp="1"/>
          </p:cNvSpPr>
          <p:nvPr>
            <p:ph sz="half" idx="1"/>
          </p:nvPr>
        </p:nvSpPr>
        <p:spPr/>
        <p:txBody>
          <a:bodyPr>
            <a:normAutofit lnSpcReduction="10000"/>
          </a:bodyPr>
          <a:lstStyle/>
          <a:p>
            <a:r>
              <a:rPr lang="en-US" dirty="0"/>
              <a:t>The right to be informed,</a:t>
            </a:r>
          </a:p>
          <a:p>
            <a:r>
              <a:rPr lang="en-US" dirty="0"/>
              <a:t>The right to quality service,</a:t>
            </a:r>
          </a:p>
          <a:p>
            <a:r>
              <a:rPr lang="en-US" dirty="0"/>
              <a:t>The right to pay no more than the correct amount of tax,</a:t>
            </a:r>
          </a:p>
          <a:p>
            <a:r>
              <a:rPr lang="en-US" dirty="0"/>
              <a:t>The right to challenge the position of the Internal Revenue Service and be heard,</a:t>
            </a:r>
          </a:p>
          <a:p>
            <a:r>
              <a:rPr lang="en-US" dirty="0"/>
              <a:t>The right to appeal a decision of the Internal Revenue Service in an independent forum,</a:t>
            </a:r>
          </a:p>
        </p:txBody>
      </p:sp>
      <p:sp>
        <p:nvSpPr>
          <p:cNvPr id="4" name="Content Placeholder 3">
            <a:extLst>
              <a:ext uri="{FF2B5EF4-FFF2-40B4-BE49-F238E27FC236}">
                <a16:creationId xmlns:a16="http://schemas.microsoft.com/office/drawing/2014/main" id="{0756D10B-D771-4032-9743-FF8CA812DCAB}"/>
              </a:ext>
            </a:extLst>
          </p:cNvPr>
          <p:cNvSpPr>
            <a:spLocks noGrp="1"/>
          </p:cNvSpPr>
          <p:nvPr>
            <p:ph sz="half" idx="2"/>
          </p:nvPr>
        </p:nvSpPr>
        <p:spPr/>
        <p:txBody>
          <a:bodyPr/>
          <a:lstStyle/>
          <a:p>
            <a:r>
              <a:rPr lang="en-US" dirty="0"/>
              <a:t>The right to finality,</a:t>
            </a:r>
          </a:p>
          <a:p>
            <a:r>
              <a:rPr lang="en-US" dirty="0"/>
              <a:t>The right to privacy,</a:t>
            </a:r>
          </a:p>
          <a:p>
            <a:r>
              <a:rPr lang="en-US" dirty="0"/>
              <a:t>The right to confidentiality,</a:t>
            </a:r>
          </a:p>
          <a:p>
            <a:r>
              <a:rPr lang="en-US" dirty="0"/>
              <a:t>The right to retain representation, and</a:t>
            </a:r>
          </a:p>
          <a:p>
            <a:r>
              <a:rPr lang="en-US" dirty="0"/>
              <a:t>The right to a fair and just tax system.</a:t>
            </a:r>
          </a:p>
        </p:txBody>
      </p:sp>
    </p:spTree>
    <p:extLst>
      <p:ext uri="{BB962C8B-B14F-4D97-AF65-F5344CB8AC3E}">
        <p14:creationId xmlns:p14="http://schemas.microsoft.com/office/powerpoint/2010/main" val="45043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19CF-E83C-46D5-B6CB-14319C02F084}"/>
              </a:ext>
            </a:extLst>
          </p:cNvPr>
          <p:cNvSpPr>
            <a:spLocks noGrp="1"/>
          </p:cNvSpPr>
          <p:nvPr>
            <p:ph type="title"/>
          </p:nvPr>
        </p:nvSpPr>
        <p:spPr/>
        <p:txBody>
          <a:bodyPr/>
          <a:lstStyle/>
          <a:p>
            <a:pPr algn="ctr"/>
            <a:r>
              <a:rPr lang="en-US" b="1" dirty="0"/>
              <a:t>The Right to Privacy</a:t>
            </a:r>
          </a:p>
        </p:txBody>
      </p:sp>
      <p:sp>
        <p:nvSpPr>
          <p:cNvPr id="3" name="Content Placeholder 2">
            <a:extLst>
              <a:ext uri="{FF2B5EF4-FFF2-40B4-BE49-F238E27FC236}">
                <a16:creationId xmlns:a16="http://schemas.microsoft.com/office/drawing/2014/main" id="{71A02095-DD83-4F92-8C71-5EC51BB4B2C3}"/>
              </a:ext>
            </a:extLst>
          </p:cNvPr>
          <p:cNvSpPr>
            <a:spLocks noGrp="1"/>
          </p:cNvSpPr>
          <p:nvPr>
            <p:ph idx="1"/>
          </p:nvPr>
        </p:nvSpPr>
        <p:spPr/>
        <p:txBody>
          <a:bodyPr>
            <a:normAutofit/>
          </a:bodyPr>
          <a:lstStyle/>
          <a:p>
            <a:r>
              <a:rPr lang="en-US" sz="3600" dirty="0"/>
              <a:t>Taxpayers have the right to expect that any IRS inquiry, examination, or enforcement action will comply with the law and be </a:t>
            </a:r>
            <a:r>
              <a:rPr lang="en-US" sz="3600" i="1" dirty="0"/>
              <a:t>no more intrusive than necessary</a:t>
            </a:r>
            <a:r>
              <a:rPr lang="en-US" sz="3600" dirty="0"/>
              <a:t>, and will respect all due process rights, including search and seizure protections and will provide, where applicable, a collection due process hearing.</a:t>
            </a:r>
          </a:p>
          <a:p>
            <a:pPr marL="0" indent="0">
              <a:buNone/>
            </a:pPr>
            <a:r>
              <a:rPr lang="en-US" sz="3600" dirty="0"/>
              <a:t>		</a:t>
            </a:r>
            <a:r>
              <a:rPr lang="en-US" sz="3200" dirty="0"/>
              <a:t>IRS Publication 1 (emphasis added)</a:t>
            </a:r>
            <a:endParaRPr lang="en-US" sz="3600" dirty="0"/>
          </a:p>
          <a:p>
            <a:pPr marL="0" indent="0">
              <a:buNone/>
            </a:pPr>
            <a:endParaRPr lang="en-US" sz="3600" dirty="0"/>
          </a:p>
        </p:txBody>
      </p:sp>
    </p:spTree>
    <p:extLst>
      <p:ext uri="{BB962C8B-B14F-4D97-AF65-F5344CB8AC3E}">
        <p14:creationId xmlns:p14="http://schemas.microsoft.com/office/powerpoint/2010/main" val="284719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9402-4BA2-47F9-A202-DAB067C4E25C}"/>
              </a:ext>
            </a:extLst>
          </p:cNvPr>
          <p:cNvSpPr>
            <a:spLocks noGrp="1"/>
          </p:cNvSpPr>
          <p:nvPr>
            <p:ph type="title"/>
          </p:nvPr>
        </p:nvSpPr>
        <p:spPr/>
        <p:txBody>
          <a:bodyPr/>
          <a:lstStyle/>
          <a:p>
            <a:pPr algn="ctr"/>
            <a:r>
              <a:rPr lang="en-US" b="1" dirty="0"/>
              <a:t>The Right to a Fair and Just Tax System</a:t>
            </a:r>
          </a:p>
        </p:txBody>
      </p:sp>
      <p:sp>
        <p:nvSpPr>
          <p:cNvPr id="3" name="Content Placeholder 2">
            <a:extLst>
              <a:ext uri="{FF2B5EF4-FFF2-40B4-BE49-F238E27FC236}">
                <a16:creationId xmlns:a16="http://schemas.microsoft.com/office/drawing/2014/main" id="{00959E1B-8C73-4137-BF5A-D96D3852BA1F}"/>
              </a:ext>
            </a:extLst>
          </p:cNvPr>
          <p:cNvSpPr>
            <a:spLocks noGrp="1"/>
          </p:cNvSpPr>
          <p:nvPr>
            <p:ph idx="1"/>
          </p:nvPr>
        </p:nvSpPr>
        <p:spPr/>
        <p:txBody>
          <a:bodyPr>
            <a:normAutofit/>
          </a:bodyPr>
          <a:lstStyle/>
          <a:p>
            <a:r>
              <a:rPr lang="en-US" sz="3200" i="1" dirty="0"/>
              <a:t>Taxpayers have the right to expect the tax system to consider facts and circumstances that might affect their underlying liabilities, ability to pay, or ability to provide information timely.  </a:t>
            </a:r>
            <a:r>
              <a:rPr lang="en-US" sz="3200" dirty="0"/>
              <a:t>Taxpayers have the right to receive assistance from the Taxpayer Advocate Service if they are experiencing financial difficulty or if the IRS has not resolved their tax issues properly and timely through normal channels.</a:t>
            </a:r>
          </a:p>
          <a:p>
            <a:pPr marL="0" indent="0">
              <a:buNone/>
            </a:pPr>
            <a:r>
              <a:rPr lang="en-US" dirty="0"/>
              <a:t>		-- IRS Publication 1 (emphasis added)</a:t>
            </a:r>
          </a:p>
        </p:txBody>
      </p:sp>
    </p:spTree>
    <p:extLst>
      <p:ext uri="{BB962C8B-B14F-4D97-AF65-F5344CB8AC3E}">
        <p14:creationId xmlns:p14="http://schemas.microsoft.com/office/powerpoint/2010/main" val="53519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6262-B9EE-4A4A-80D5-661F69178548}"/>
              </a:ext>
            </a:extLst>
          </p:cNvPr>
          <p:cNvSpPr>
            <a:spLocks noGrp="1"/>
          </p:cNvSpPr>
          <p:nvPr>
            <p:ph type="title"/>
          </p:nvPr>
        </p:nvSpPr>
        <p:spPr/>
        <p:txBody>
          <a:bodyPr>
            <a:normAutofit/>
          </a:bodyPr>
          <a:lstStyle/>
          <a:p>
            <a:pPr algn="ctr"/>
            <a:r>
              <a:rPr lang="en-US" sz="3600" b="1" dirty="0"/>
              <a:t>Taxpayer Rights Analysis: </a:t>
            </a:r>
            <a:br>
              <a:rPr lang="en-US" sz="3600" b="1" dirty="0"/>
            </a:br>
            <a:r>
              <a:rPr lang="en-US" sz="3600" b="1" dirty="0"/>
              <a:t>IRS Offshore Voluntary Disclosure Program</a:t>
            </a:r>
          </a:p>
        </p:txBody>
      </p:sp>
      <p:pic>
        <p:nvPicPr>
          <p:cNvPr id="3" name="Picture 2" descr="image001">
            <a:extLst>
              <a:ext uri="{FF2B5EF4-FFF2-40B4-BE49-F238E27FC236}">
                <a16:creationId xmlns:a16="http://schemas.microsoft.com/office/drawing/2014/main" id="{3B6AA112-E0B3-463A-A506-015FCAFB4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718" y="2047163"/>
            <a:ext cx="9180058" cy="4585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6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6574-14A3-4BE4-9EE0-617EF09763F0}"/>
              </a:ext>
            </a:extLst>
          </p:cNvPr>
          <p:cNvSpPr>
            <a:spLocks noGrp="1"/>
          </p:cNvSpPr>
          <p:nvPr>
            <p:ph type="title"/>
          </p:nvPr>
        </p:nvSpPr>
        <p:spPr/>
        <p:txBody>
          <a:bodyPr>
            <a:normAutofit/>
          </a:bodyPr>
          <a:lstStyle/>
          <a:p>
            <a:pPr algn="ctr"/>
            <a:r>
              <a:rPr lang="en-US" sz="3600" b="1" dirty="0"/>
              <a:t>Taxpayer Rights Analysis:</a:t>
            </a:r>
            <a:br>
              <a:rPr lang="en-US" sz="3600" b="1" dirty="0"/>
            </a:br>
            <a:r>
              <a:rPr lang="en-US" sz="3600" b="1" dirty="0"/>
              <a:t>IRS Offshore Voluntary Disclosure Initiative</a:t>
            </a:r>
          </a:p>
        </p:txBody>
      </p:sp>
      <p:pic>
        <p:nvPicPr>
          <p:cNvPr id="3" name="Picture 2">
            <a:extLst>
              <a:ext uri="{FF2B5EF4-FFF2-40B4-BE49-F238E27FC236}">
                <a16:creationId xmlns:a16="http://schemas.microsoft.com/office/drawing/2014/main" id="{485128F0-EBC7-4425-9273-435981F5B8FC}"/>
              </a:ext>
            </a:extLst>
          </p:cNvPr>
          <p:cNvPicPr/>
          <p:nvPr/>
        </p:nvPicPr>
        <p:blipFill>
          <a:blip r:embed="rId2"/>
          <a:stretch>
            <a:fillRect/>
          </a:stretch>
        </p:blipFill>
        <p:spPr>
          <a:xfrm>
            <a:off x="1444487" y="1921565"/>
            <a:ext cx="9329530" cy="4121425"/>
          </a:xfrm>
          <a:prstGeom prst="rect">
            <a:avLst/>
          </a:prstGeom>
        </p:spPr>
      </p:pic>
    </p:spTree>
    <p:extLst>
      <p:ext uri="{BB962C8B-B14F-4D97-AF65-F5344CB8AC3E}">
        <p14:creationId xmlns:p14="http://schemas.microsoft.com/office/powerpoint/2010/main" val="374474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AA48-E6A3-4E81-99AA-CA470D28ECB3}"/>
              </a:ext>
            </a:extLst>
          </p:cNvPr>
          <p:cNvSpPr>
            <a:spLocks noGrp="1"/>
          </p:cNvSpPr>
          <p:nvPr>
            <p:ph type="title"/>
          </p:nvPr>
        </p:nvSpPr>
        <p:spPr/>
        <p:txBody>
          <a:bodyPr>
            <a:normAutofit/>
          </a:bodyPr>
          <a:lstStyle/>
          <a:p>
            <a:pPr algn="ctr"/>
            <a:r>
              <a:rPr lang="en-US" sz="3600" b="1" dirty="0"/>
              <a:t>Taxpayer Rights Analysis:</a:t>
            </a:r>
            <a:br>
              <a:rPr lang="en-US" sz="3600" b="1" dirty="0"/>
            </a:br>
            <a:r>
              <a:rPr lang="en-US" sz="3600" b="1" dirty="0"/>
              <a:t>IRS Wage Verification Program (IVO)</a:t>
            </a:r>
          </a:p>
        </p:txBody>
      </p:sp>
      <p:sp>
        <p:nvSpPr>
          <p:cNvPr id="3" name="Content Placeholder 2">
            <a:extLst>
              <a:ext uri="{FF2B5EF4-FFF2-40B4-BE49-F238E27FC236}">
                <a16:creationId xmlns:a16="http://schemas.microsoft.com/office/drawing/2014/main" id="{8BE67A4B-0A2A-4AD8-9EDE-F343EDC30D5C}"/>
              </a:ext>
            </a:extLst>
          </p:cNvPr>
          <p:cNvSpPr>
            <a:spLocks noGrp="1"/>
          </p:cNvSpPr>
          <p:nvPr>
            <p:ph idx="1"/>
          </p:nvPr>
        </p:nvSpPr>
        <p:spPr/>
        <p:txBody>
          <a:bodyPr/>
          <a:lstStyle/>
          <a:p>
            <a:r>
              <a:rPr lang="en-US" dirty="0"/>
              <a:t>Path Act § 201 (IRC § 6071) required employer W2s and employer Forms 1099-Misc (nonemployee compensation) to be submitted to IRS by January 31.</a:t>
            </a:r>
          </a:p>
          <a:p>
            <a:r>
              <a:rPr lang="en-US" dirty="0"/>
              <a:t>Path Act § 201(b) (IRC § 6402(m)) also required IRS to not release any refund on a return claiming EITC or ACTC before February 15.</a:t>
            </a:r>
          </a:p>
          <a:p>
            <a:r>
              <a:rPr lang="en-US" dirty="0"/>
              <a:t>IRS added “rules” to its fraud detection filters in its Return Review Program (RRP) to identify questionable returns based on the available data before releasing refunds.</a:t>
            </a:r>
          </a:p>
          <a:p>
            <a:r>
              <a:rPr lang="en-US" dirty="0"/>
              <a:t>Path Act changes commenced with 2017 Filing Season</a:t>
            </a:r>
          </a:p>
        </p:txBody>
      </p:sp>
    </p:spTree>
    <p:extLst>
      <p:ext uri="{BB962C8B-B14F-4D97-AF65-F5344CB8AC3E}">
        <p14:creationId xmlns:p14="http://schemas.microsoft.com/office/powerpoint/2010/main" val="3689815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1277</TotalTime>
  <Words>1350</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Tax Administration in the Digital Age: Globalization, Automation, &amp; Taxpayer Rights</vt:lpstr>
      <vt:lpstr>   </vt:lpstr>
      <vt:lpstr>Taxpayer Bill of Rights</vt:lpstr>
      <vt:lpstr>Taxpayer Bill of Rights (cont’d)</vt:lpstr>
      <vt:lpstr>The Right to Privacy</vt:lpstr>
      <vt:lpstr>The Right to a Fair and Just Tax System</vt:lpstr>
      <vt:lpstr>Taxpayer Rights Analysis:  IRS Offshore Voluntary Disclosure Program</vt:lpstr>
      <vt:lpstr>Taxpayer Rights Analysis: IRS Offshore Voluntary Disclosure Initiative</vt:lpstr>
      <vt:lpstr>Taxpayer Rights Analysis: IRS Wage Verification Program (IVO)</vt:lpstr>
      <vt:lpstr>Wage Verification Program Results (see 2017 Annual Report to Congress, MSP # 20)</vt:lpstr>
      <vt:lpstr>Math Error for Claims Involving Dependents (see 2011 Annual Report to Congress, Vol. 2 Math Error Study)</vt:lpstr>
      <vt:lpstr>Dependent TIN Math Error Study (cont’d)</vt:lpstr>
      <vt:lpstr>Dependent TIN Math Error Study (cont’d)</vt:lpstr>
      <vt:lpstr>Dependent TIN Math Error Study (cont’d)</vt:lpstr>
      <vt:lpstr>Economic Hardship</vt:lpstr>
      <vt:lpstr>Economic Hardship – cont’d.</vt:lpstr>
      <vt:lpstr>Private Debt Collection: 1 year results</vt:lpstr>
      <vt:lpstr>Private Debt Collection (cont’d)</vt:lpstr>
      <vt:lpstr>Private Debt Collection (cont’d)</vt:lpstr>
      <vt:lpstr>21st Century Tax Administration</vt:lpstr>
      <vt:lpstr>21st Century Tax Administration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Administration in the Digital Age: Globalization, Automation, &amp; Taxpayer Rights</dc:title>
  <dc:creator>Olson Nina E</dc:creator>
  <cp:lastModifiedBy>Olson Nina E</cp:lastModifiedBy>
  <cp:revision>21</cp:revision>
  <dcterms:created xsi:type="dcterms:W3CDTF">2018-05-15T11:30:57Z</dcterms:created>
  <dcterms:modified xsi:type="dcterms:W3CDTF">2018-05-16T19:48:20Z</dcterms:modified>
</cp:coreProperties>
</file>