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49AFC-4866-4B18-A644-E31A6B41D126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6F807-7019-42BF-B08C-6B4F451F4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8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6F807-7019-42BF-B08C-6B4F451F4B8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2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8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8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6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9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9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6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7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9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4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9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78E68-2DB1-4E1A-BC84-603F1F1E3F93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C6ECD-743C-44FF-BD38-DCAF7CFB6F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 on the Lyon-McBride and Spengal et al. Papers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Jane Gravelle</a:t>
            </a:r>
          </a:p>
          <a:p>
            <a:r>
              <a:rPr lang="en-US" dirty="0" smtClean="0"/>
              <a:t>These views do not represent the views of the Congressional Research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4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EMTR vs. EATR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studies depart from the traditional effective marginal tax rate (EMTR) and use an “effective average tax rate” (EATR).</a:t>
            </a:r>
          </a:p>
          <a:p>
            <a:r>
              <a:rPr lang="en-US" dirty="0" smtClean="0"/>
              <a:t>The Lyon-McBride paper uses both for tangible assets but only the EATR for R&amp;D investments. It </a:t>
            </a:r>
            <a:r>
              <a:rPr lang="en-US" dirty="0" smtClean="0"/>
              <a:t>used </a:t>
            </a:r>
            <a:r>
              <a:rPr lang="en-US" dirty="0" smtClean="0"/>
              <a:t>a different marginal measure for R&amp;D that is only relevant for equity financed investments.</a:t>
            </a:r>
          </a:p>
          <a:p>
            <a:r>
              <a:rPr lang="en-US" dirty="0" smtClean="0"/>
              <a:t>The Spengal et al. paper only uses the EATR. You have to do some complicated reverse engineering to get to an </a:t>
            </a:r>
            <a:r>
              <a:rPr lang="en-US" dirty="0" smtClean="0"/>
              <a:t>EMTR.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EATR and is it a Reasonable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Purports to measure tax burden on a discrete investment project that also includes economic rent.</a:t>
            </a:r>
          </a:p>
          <a:p>
            <a:r>
              <a:rPr lang="en-US" dirty="0" smtClean="0"/>
              <a:t>The EATR is a mix of statutory rates (on the rent) and EMTRs on the remainder.</a:t>
            </a:r>
          </a:p>
          <a:p>
            <a:r>
              <a:rPr lang="en-US" dirty="0" smtClean="0"/>
              <a:t>Both papers assume a pre-tax real return of 20% with no source or documentation. For Spengal about 1 percentage point of this amount reflects property taxes.</a:t>
            </a:r>
          </a:p>
          <a:p>
            <a:r>
              <a:rPr lang="en-US" dirty="0" smtClean="0"/>
              <a:t>Based on information in the Spengal paper, that means that in the U.S. around 62% of the return is 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1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2016 NIPA, dividing corporate profits before tax and adjustments yields a 10.3% return, subtracting inflation of 1.3% yields 9%.  </a:t>
            </a:r>
          </a:p>
          <a:p>
            <a:r>
              <a:rPr lang="en-US" dirty="0" smtClean="0"/>
              <a:t>Gentry and Hubbard estimated  60% of corporate profits are in excess of a risk-free return. This number has been mistakenly cited as a measure of rent, but most is a risk premium and not rent. Difficult to estimate, but some evidence suggests rent less than 20% (Jennifer Gravelle, Katz and Summers).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1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Multinationals and the EATR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Argument in original Devereux Griffin work on this measure suggested rent from an intangible.</a:t>
            </a:r>
          </a:p>
          <a:p>
            <a:r>
              <a:rPr lang="en-US" dirty="0" smtClean="0"/>
              <a:t>But it is possible, for example, for a U.S. firm to manufacture cell phones in Asia, locate intangible assets for the European market in a zero tax jurisdiction, and invest in R&amp;D in the United States with a cost sharing arrangement (although GILTI will likely impose some tax on the intangible no matter what).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2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Lyon-McBride R&amp;D Effective Rates (%) on R&amp;D Investment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40332"/>
              </p:ext>
            </p:extLst>
          </p:nvPr>
        </p:nvGraphicFramePr>
        <p:xfrm>
          <a:off x="457200" y="1600200"/>
          <a:ext cx="8229600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EATR (from paper)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EMTR (calculated based on assumptions in paper)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EMTR with</a:t>
                      </a:r>
                      <a:r>
                        <a:rPr lang="en-US" baseline="0" dirty="0" smtClean="0"/>
                        <a:t> 11.3% credit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2017,</a:t>
                      </a:r>
                      <a:r>
                        <a:rPr lang="en-US" baseline="0" dirty="0" smtClean="0"/>
                        <a:t> 50% bonus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-137.8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2017, No bonus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r>
                        <a:rPr lang="en-US" baseline="0" dirty="0" smtClean="0"/>
                        <a:t> Expensing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2018 Amortization</a:t>
                      </a:r>
                      <a:r>
                        <a:rPr lang="en-US" baseline="0" dirty="0" smtClean="0"/>
                        <a:t> and 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-108.0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67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Spengal,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Provide data to do EMTR (cost of capital), but </a:t>
            </a:r>
            <a:r>
              <a:rPr lang="en-US" dirty="0" smtClean="0"/>
              <a:t>the rates are not </a:t>
            </a:r>
            <a:r>
              <a:rPr lang="en-US" dirty="0" smtClean="0"/>
              <a:t>too </a:t>
            </a:r>
            <a:r>
              <a:rPr lang="en-US" dirty="0" smtClean="0"/>
              <a:t>different. One minor point is that they include </a:t>
            </a:r>
            <a:r>
              <a:rPr lang="en-US" dirty="0" smtClean="0"/>
              <a:t>property taxes </a:t>
            </a:r>
            <a:r>
              <a:rPr lang="en-US" dirty="0" smtClean="0"/>
              <a:t>which </a:t>
            </a:r>
            <a:r>
              <a:rPr lang="en-US" dirty="0" smtClean="0"/>
              <a:t>do not increase with </a:t>
            </a:r>
            <a:r>
              <a:rPr lang="en-US" dirty="0" smtClean="0"/>
              <a:t>profitability (but only 0.6 percent of value). </a:t>
            </a:r>
            <a:endParaRPr lang="en-US" dirty="0" smtClean="0"/>
          </a:p>
          <a:p>
            <a:r>
              <a:rPr lang="en-US" dirty="0" smtClean="0"/>
              <a:t>Hypothetical investment with 20% each equipment, structures, inventories, intangibles and financial assets; three of those (60%) are taxed at (or above) statutory rates. (Why have financial assets?) </a:t>
            </a:r>
          </a:p>
          <a:p>
            <a:r>
              <a:rPr lang="en-US" dirty="0" smtClean="0"/>
              <a:t>It would be better to have a composition based on data. Based on U. S. data I calculate 31% equipment, 33% structures, 23% intangibles, 13% inventories (excluding public utility structures and residential structures).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0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Spengal, et al.,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reverse engineering found surprisingly high EMTRs for current law, even adjusting for property taxes.</a:t>
            </a:r>
          </a:p>
          <a:p>
            <a:r>
              <a:rPr lang="en-US" dirty="0" smtClean="0"/>
              <a:t>Why? Intangibles are acquired (amortization over 15 years, with a high positive tax rate) rather than created (expensed and eligible for a credit and subject to large negative tax rates).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9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Spengal</a:t>
            </a:r>
            <a:r>
              <a:rPr lang="en-US" dirty="0" smtClean="0"/>
              <a:t>,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Acquired intangibles are not very important in the United States where the focus is on created intangibles. Intangible ownership is often shifted to foreign subsidiaries via a buy-in payment and then cost sharing arrangements for on-going research. Alternatively, royalties may be paid that may not reflect arms-length pricing. But all derives from created intangibles.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5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695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Comment on the Lyon-McBride and Spengal et al. Papers</vt:lpstr>
      <vt:lpstr>EMTR vs. EATR</vt:lpstr>
      <vt:lpstr>What is the EATR and is it a Reasonable Measure?</vt:lpstr>
      <vt:lpstr>EATR cont.</vt:lpstr>
      <vt:lpstr>Multinationals and the EATR Concept</vt:lpstr>
      <vt:lpstr>Lyon-McBride R&amp;D Effective Rates (%) on R&amp;D Investment</vt:lpstr>
      <vt:lpstr>Spengal, et al.</vt:lpstr>
      <vt:lpstr>Spengal, et al., cont.</vt:lpstr>
      <vt:lpstr>Spengal, cont. </vt:lpstr>
    </vt:vector>
  </TitlesOfParts>
  <Company>Congressional Research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on the Lyon-McBride and Spengal et al. Papers</dc:title>
  <dc:creator>Windows User</dc:creator>
  <cp:lastModifiedBy>Windows User</cp:lastModifiedBy>
  <cp:revision>27</cp:revision>
  <dcterms:created xsi:type="dcterms:W3CDTF">2018-05-11T12:31:49Z</dcterms:created>
  <dcterms:modified xsi:type="dcterms:W3CDTF">2018-05-15T12:04:14Z</dcterms:modified>
</cp:coreProperties>
</file>