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0" r:id="rId3"/>
    <p:sldId id="259" r:id="rId4"/>
    <p:sldId id="262" r:id="rId5"/>
    <p:sldId id="257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F0C1-8764-4868-A470-ACCBD904B1D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ECC9-9008-4815-BA94-36A0438F801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21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F0C1-8764-4868-A470-ACCBD904B1D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ECC9-9008-4815-BA94-36A0438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8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F0C1-8764-4868-A470-ACCBD904B1D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ECC9-9008-4815-BA94-36A0438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1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F0C1-8764-4868-A470-ACCBD904B1D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ECC9-9008-4815-BA94-36A0438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8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F0C1-8764-4868-A470-ACCBD904B1D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ECC9-9008-4815-BA94-36A0438F801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2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F0C1-8764-4868-A470-ACCBD904B1D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ECC9-9008-4815-BA94-36A0438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F0C1-8764-4868-A470-ACCBD904B1D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ECC9-9008-4815-BA94-36A0438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F0C1-8764-4868-A470-ACCBD904B1D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ECC9-9008-4815-BA94-36A0438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6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F0C1-8764-4868-A470-ACCBD904B1D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ECC9-9008-4815-BA94-36A0438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17F0C1-8764-4868-A470-ACCBD904B1D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80ECC9-9008-4815-BA94-36A0438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6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F0C1-8764-4868-A470-ACCBD904B1D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ECC9-9008-4815-BA94-36A0438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1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17F0C1-8764-4868-A470-ACCBD904B1D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80ECC9-9008-4815-BA94-36A0438F801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8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NTA Spring Meeting 2018</a:t>
            </a:r>
            <a:br>
              <a:rPr lang="en-US" dirty="0" smtClean="0"/>
            </a:br>
            <a:r>
              <a:rPr lang="en-US" dirty="0" smtClean="0"/>
              <a:t>Comments of Brian Galle</a:t>
            </a:r>
            <a:br>
              <a:rPr lang="en-US" dirty="0" smtClean="0"/>
            </a:br>
            <a:r>
              <a:rPr lang="en-US" dirty="0" smtClean="0"/>
              <a:t>Georgetown Univ. Law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Brian.Galle@Georgetown.edu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9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Incidence of SALT Caps?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Does deductibility impact state revenues?</a:t>
            </a:r>
          </a:p>
          <a:p>
            <a:pPr lvl="1"/>
            <a:r>
              <a:rPr lang="en-US" sz="3200" dirty="0" smtClean="0"/>
              <a:t>Yes: Metcalf (2011); </a:t>
            </a:r>
            <a:r>
              <a:rPr lang="en-US" sz="3200" i="1" dirty="0" smtClean="0"/>
              <a:t>cf. </a:t>
            </a:r>
            <a:r>
              <a:rPr lang="en-US" sz="3200" dirty="0" smtClean="0"/>
              <a:t>Galle &amp; Klick (2010) (finding that deductibility affects state safety-net spending) 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No, but states reshuffle tax mix to maximize deduction: </a:t>
            </a:r>
            <a:r>
              <a:rPr lang="en-US" sz="3200" dirty="0" err="1" smtClean="0"/>
              <a:t>Chernick</a:t>
            </a:r>
            <a:r>
              <a:rPr lang="en-US" sz="3200" dirty="0" smtClean="0"/>
              <a:t> &amp; Tenant (2010)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Identification problems abound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01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-60385"/>
            <a:ext cx="9663310" cy="903842"/>
          </a:xfrm>
        </p:spPr>
        <p:txBody>
          <a:bodyPr/>
          <a:lstStyle/>
          <a:p>
            <a:r>
              <a:rPr lang="en-US" dirty="0" smtClean="0"/>
              <a:t>What is the Incidence of SALT Caps?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5" y="750409"/>
            <a:ext cx="7558992" cy="5695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2898" y="1975449"/>
            <a:ext cx="33813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Galle (2014)</a:t>
            </a:r>
          </a:p>
          <a:p>
            <a:endParaRPr lang="en-US" dirty="0"/>
          </a:p>
          <a:p>
            <a:r>
              <a:rPr lang="en-US" dirty="0" smtClean="0"/>
              <a:t>AJCA, enacted 10/2004 allows for </a:t>
            </a:r>
          </a:p>
          <a:p>
            <a:r>
              <a:rPr lang="en-US" dirty="0" smtClean="0"/>
              <a:t>deductibility of state sales taxes, </a:t>
            </a:r>
          </a:p>
          <a:p>
            <a:r>
              <a:rPr lang="en-US" dirty="0" smtClean="0"/>
              <a:t>effective 1/1/2004.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4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Local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Combination of negative factors</a:t>
            </a:r>
          </a:p>
          <a:p>
            <a:pPr lvl="1"/>
            <a:r>
              <a:rPr lang="en-US" sz="2400" dirty="0" smtClean="0"/>
              <a:t>HMID and rising interest rates reduce individual property tax base</a:t>
            </a:r>
          </a:p>
          <a:p>
            <a:pPr lvl="1"/>
            <a:r>
              <a:rPr lang="en-US" sz="2400" dirty="0" smtClean="0"/>
              <a:t>SALT caps and loss of itemizers increase pressure on individual property tax rates</a:t>
            </a:r>
          </a:p>
          <a:p>
            <a:pPr lvl="1"/>
            <a:r>
              <a:rPr lang="en-US" sz="2400" dirty="0" smtClean="0"/>
              <a:t>Federal rate reductions reduce muni bond premium</a:t>
            </a:r>
          </a:p>
          <a:p>
            <a:r>
              <a:rPr lang="en-US" sz="2400" dirty="0" smtClean="0"/>
              <a:t>Effects?</a:t>
            </a:r>
          </a:p>
          <a:p>
            <a:pPr lvl="1"/>
            <a:r>
              <a:rPr lang="en-US" sz="2400" dirty="0" smtClean="0"/>
              <a:t>Shift to commercial property tax</a:t>
            </a:r>
          </a:p>
          <a:p>
            <a:pPr lvl="2"/>
            <a:r>
              <a:rPr lang="en-US" sz="2400" dirty="0" smtClean="0"/>
              <a:t>SALT caps generally encourage business taxes</a:t>
            </a:r>
          </a:p>
          <a:p>
            <a:pPr lvl="1"/>
            <a:r>
              <a:rPr lang="en-US" sz="2400" dirty="0" smtClean="0"/>
              <a:t>More state-level spending?</a:t>
            </a:r>
          </a:p>
          <a:p>
            <a:pPr lvl="1"/>
            <a:r>
              <a:rPr lang="en-US" sz="2400" dirty="0" smtClean="0"/>
              <a:t>Borrowing: rational to shift payments to period when local revenues (hopefully!) have greater federal support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5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82" y="595222"/>
            <a:ext cx="8142575" cy="5917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588" y="225890"/>
            <a:ext cx="629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Tax Subsidies Increase Nonprofit Fundraising?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02588" y="6512943"/>
            <a:ext cx="570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Galle (2017) from PC-SOI and </a:t>
            </a:r>
            <a:r>
              <a:rPr lang="en-US" dirty="0" err="1" smtClean="0"/>
              <a:t>Bakija</a:t>
            </a:r>
            <a:r>
              <a:rPr lang="en-US" dirty="0"/>
              <a:t> </a:t>
            </a:r>
            <a:r>
              <a:rPr lang="en-US" dirty="0" smtClean="0"/>
              <a:t>&amp; Heim (2011)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76581" y="1138687"/>
            <a:ext cx="33153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fundraising expenditures at</a:t>
            </a:r>
          </a:p>
          <a:p>
            <a:r>
              <a:rPr lang="en-US" dirty="0" smtClean="0"/>
              <a:t>public charities in PC-SOI Sample,</a:t>
            </a:r>
          </a:p>
          <a:p>
            <a:r>
              <a:rPr lang="en-US" dirty="0" smtClean="0"/>
              <a:t>1984 – 2007.</a:t>
            </a:r>
          </a:p>
          <a:p>
            <a:endParaRPr lang="en-US" dirty="0"/>
          </a:p>
          <a:p>
            <a:r>
              <a:rPr lang="en-US" dirty="0" smtClean="0"/>
              <a:t>Tax price of giving is state</a:t>
            </a:r>
          </a:p>
          <a:p>
            <a:r>
              <a:rPr lang="en-US" dirty="0"/>
              <a:t>i</a:t>
            </a:r>
            <a:r>
              <a:rPr lang="en-US" dirty="0" smtClean="0"/>
              <a:t>ncome-tax contribution to tax </a:t>
            </a:r>
          </a:p>
          <a:p>
            <a:r>
              <a:rPr lang="en-US" dirty="0" smtClean="0"/>
              <a:t>price, calculated by </a:t>
            </a:r>
            <a:r>
              <a:rPr lang="en-US" dirty="0" err="1" smtClean="0"/>
              <a:t>Bakija</a:t>
            </a:r>
            <a:r>
              <a:rPr lang="en-US" dirty="0" smtClean="0"/>
              <a:t> &amp;</a:t>
            </a:r>
          </a:p>
          <a:p>
            <a:r>
              <a:rPr lang="en-US" dirty="0" smtClean="0"/>
              <a:t>Heim (2011)</a:t>
            </a:r>
          </a:p>
          <a:p>
            <a:endParaRPr lang="en-US" dirty="0"/>
          </a:p>
          <a:p>
            <a:r>
              <a:rPr lang="en-US" dirty="0" smtClean="0"/>
              <a:t>Graph reflects firm- and state-</a:t>
            </a:r>
          </a:p>
          <a:p>
            <a:r>
              <a:rPr lang="en-US" dirty="0" smtClean="0"/>
              <a:t>level controls, year effects,</a:t>
            </a:r>
          </a:p>
          <a:p>
            <a:r>
              <a:rPr lang="en-US" dirty="0" smtClean="0"/>
              <a:t>and state by year trends.</a:t>
            </a:r>
          </a:p>
          <a:p>
            <a:endParaRPr lang="en-US" dirty="0"/>
          </a:p>
          <a:p>
            <a:r>
              <a:rPr lang="en-US" dirty="0" smtClean="0"/>
              <a:t>Number of bins: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0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4" y="439949"/>
            <a:ext cx="8059484" cy="5857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588" y="6512943"/>
            <a:ext cx="570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Galle (2017) from PC-SOI and </a:t>
            </a:r>
            <a:r>
              <a:rPr lang="en-US" dirty="0" err="1" smtClean="0"/>
              <a:t>Bakija</a:t>
            </a:r>
            <a:r>
              <a:rPr lang="en-US" dirty="0"/>
              <a:t> </a:t>
            </a:r>
            <a:r>
              <a:rPr lang="en-US" dirty="0" smtClean="0"/>
              <a:t>&amp; Heim (2011)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76581" y="1138687"/>
            <a:ext cx="33153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expenditures at</a:t>
            </a:r>
          </a:p>
          <a:p>
            <a:r>
              <a:rPr lang="en-US" dirty="0" smtClean="0"/>
              <a:t>public charities in PC-SOI Sample,</a:t>
            </a:r>
          </a:p>
          <a:p>
            <a:r>
              <a:rPr lang="en-US" dirty="0" smtClean="0"/>
              <a:t>1984 – 2007.</a:t>
            </a:r>
          </a:p>
          <a:p>
            <a:endParaRPr lang="en-US" dirty="0"/>
          </a:p>
          <a:p>
            <a:r>
              <a:rPr lang="en-US" dirty="0" smtClean="0"/>
              <a:t>Tax price of giving is state</a:t>
            </a:r>
          </a:p>
          <a:p>
            <a:r>
              <a:rPr lang="en-US" dirty="0"/>
              <a:t>i</a:t>
            </a:r>
            <a:r>
              <a:rPr lang="en-US" dirty="0" smtClean="0"/>
              <a:t>ncome-tax contribution to tax </a:t>
            </a:r>
          </a:p>
          <a:p>
            <a:r>
              <a:rPr lang="en-US" dirty="0" smtClean="0"/>
              <a:t>price, calculated by </a:t>
            </a:r>
            <a:r>
              <a:rPr lang="en-US" dirty="0" err="1" smtClean="0"/>
              <a:t>Bakija</a:t>
            </a:r>
            <a:r>
              <a:rPr lang="en-US" dirty="0" smtClean="0"/>
              <a:t> &amp;</a:t>
            </a:r>
          </a:p>
          <a:p>
            <a:r>
              <a:rPr lang="en-US" dirty="0" smtClean="0"/>
              <a:t>Heim (2011)</a:t>
            </a:r>
          </a:p>
          <a:p>
            <a:endParaRPr lang="en-US" dirty="0"/>
          </a:p>
          <a:p>
            <a:r>
              <a:rPr lang="en-US" dirty="0" smtClean="0"/>
              <a:t>Graph reflects firm- and state-</a:t>
            </a:r>
          </a:p>
          <a:p>
            <a:r>
              <a:rPr lang="en-US" dirty="0" smtClean="0"/>
              <a:t>level controls, year effects,</a:t>
            </a:r>
          </a:p>
          <a:p>
            <a:r>
              <a:rPr lang="en-US" dirty="0" smtClean="0"/>
              <a:t>and state by year trends.</a:t>
            </a:r>
          </a:p>
          <a:p>
            <a:endParaRPr lang="en-US" dirty="0"/>
          </a:p>
          <a:p>
            <a:r>
              <a:rPr lang="en-US" dirty="0" smtClean="0"/>
              <a:t>Number of bins: 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2588" y="39623"/>
            <a:ext cx="946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 Effects of Tax Subsidies on Short-Run Charitable-Purpose Expenditures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45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Good News for Charity?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SALT Limits Offset Federal Rate Cuts in Top Brackets</a:t>
            </a:r>
          </a:p>
          <a:p>
            <a:pPr lvl="1"/>
            <a:r>
              <a:rPr lang="en-US" sz="2000" dirty="0" smtClean="0"/>
              <a:t>SALT reduces value of state charitable contributions to (1- </a:t>
            </a:r>
            <a:r>
              <a:rPr lang="el-GR" sz="2000" dirty="0" smtClean="0"/>
              <a:t>τ</a:t>
            </a:r>
            <a:r>
              <a:rPr lang="en-US" sz="2000" dirty="0" smtClean="0"/>
              <a:t>) * state rate</a:t>
            </a:r>
          </a:p>
          <a:p>
            <a:pPr lvl="1"/>
            <a:r>
              <a:rPr lang="en-US" sz="2000" dirty="0" smtClean="0"/>
              <a:t>New York $1m earner 2017: 39.6% + (1 - .396) * 6.85% = 43.73% net subsidy</a:t>
            </a:r>
          </a:p>
          <a:p>
            <a:pPr lvl="1"/>
            <a:r>
              <a:rPr lang="en-US" sz="2000" dirty="0" smtClean="0"/>
              <a:t>New York $1m earner 2018: 37 % + 6.85% = 43.85% 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Pease Repeal</a:t>
            </a:r>
          </a:p>
          <a:p>
            <a:pPr lvl="1"/>
            <a:r>
              <a:rPr lang="en-US" sz="2000" dirty="0" smtClean="0"/>
              <a:t>Some givers had only ~ 8% marginal return on additional gifts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Bunching? Ackerman &amp; </a:t>
            </a:r>
            <a:r>
              <a:rPr lang="en-US" dirty="0" err="1" smtClean="0"/>
              <a:t>Auten</a:t>
            </a:r>
            <a:r>
              <a:rPr lang="en-US" dirty="0" smtClean="0"/>
              <a:t> (2006)</a:t>
            </a:r>
          </a:p>
          <a:p>
            <a:endParaRPr lang="en-US" dirty="0"/>
          </a:p>
          <a:p>
            <a:r>
              <a:rPr lang="en-US" dirty="0" smtClean="0"/>
              <a:t>Political Momentum for Credits?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304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2353</TotalTime>
  <Words>417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NTA Spring Meeting 2018 Comments of Brian Galle Georgetown Univ. Law Center</vt:lpstr>
      <vt:lpstr>What is the Incidence of SALT Caps?</vt:lpstr>
      <vt:lpstr>What is the Incidence of SALT Caps?</vt:lpstr>
      <vt:lpstr>Effects on Local Governments</vt:lpstr>
      <vt:lpstr>PowerPoint Presentation</vt:lpstr>
      <vt:lpstr>PowerPoint Presentation</vt:lpstr>
      <vt:lpstr>Other Good News for Charity?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bdg9</dc:creator>
  <cp:lastModifiedBy>bdg9</cp:lastModifiedBy>
  <cp:revision>12</cp:revision>
  <dcterms:created xsi:type="dcterms:W3CDTF">2018-05-13T23:08:51Z</dcterms:created>
  <dcterms:modified xsi:type="dcterms:W3CDTF">2018-05-15T14:22:03Z</dcterms:modified>
</cp:coreProperties>
</file>