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256" r:id="rId2"/>
    <p:sldId id="258" r:id="rId3"/>
    <p:sldId id="259" r:id="rId4"/>
    <p:sldId id="260" r:id="rId5"/>
    <p:sldId id="261" r:id="rId6"/>
    <p:sldId id="262" r:id="rId7"/>
    <p:sldId id="263" r:id="rId8"/>
    <p:sldId id="264" r:id="rId9"/>
    <p:sldId id="265" r:id="rId10"/>
    <p:sldId id="266" r:id="rId11"/>
    <p:sldId id="271" r:id="rId12"/>
    <p:sldId id="267" r:id="rId13"/>
    <p:sldId id="272" r:id="rId14"/>
    <p:sldId id="273" r:id="rId15"/>
    <p:sldId id="268" r:id="rId16"/>
    <p:sldId id="275" r:id="rId17"/>
    <p:sldId id="274" r:id="rId18"/>
    <p:sldId id="269"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n Emily Henry (eeellis)" initials="EEH(" lastIdx="1" clrIdx="0">
    <p:extLst>
      <p:ext uri="{19B8F6BF-5375-455C-9EA6-DF929625EA0E}">
        <p15:presenceInfo xmlns:p15="http://schemas.microsoft.com/office/powerpoint/2012/main" userId="S-1-5-21-1377908497-2601612057-3072656030-5899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1"/>
    <p:restoredTop sz="85698" autoAdjust="0"/>
  </p:normalViewPr>
  <p:slideViewPr>
    <p:cSldViewPr snapToGrid="0" snapToObjects="1">
      <p:cViewPr varScale="1">
        <p:scale>
          <a:sx n="99" d="100"/>
          <a:sy n="99" d="100"/>
        </p:scale>
        <p:origin x="111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GBHPB\Desktop\HPU%20NTA\HPU_NTA_Analyses2%20with%20graphsNEW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GBHPB\Desktop\HPU%20NTA\HPU_NTA_Analyses2%20with%20graphsNEW2.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a:t>Figure 3</a:t>
            </a:r>
          </a:p>
          <a:p>
            <a:pPr>
              <a:defRPr/>
            </a:pPr>
            <a:r>
              <a:rPr lang="en-US"/>
              <a:t>Positive and Negative TNI: Change from 1984 Base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lineChart>
        <c:grouping val="standard"/>
        <c:varyColors val="0"/>
        <c:ser>
          <c:idx val="0"/>
          <c:order val="0"/>
          <c:tx>
            <c:v>CtoC pos_tni</c:v>
          </c:tx>
          <c:spPr>
            <a:ln w="28575" cap="rnd" cmpd="dbl">
              <a:solidFill>
                <a:schemeClr val="accent1"/>
              </a:solidFill>
              <a:prstDash val="lgDash"/>
              <a:round/>
            </a:ln>
            <a:effectLst/>
          </c:spPr>
          <c:marker>
            <c:symbol val="none"/>
          </c:marker>
          <c:cat>
            <c:numRef>
              <c:f>'VarsbyYear WEIGHTED and WINS'!$K$4:$Q$4</c:f>
              <c:numCache>
                <c:formatCode>General</c:formatCode>
                <c:ptCount val="7"/>
                <c:pt idx="0">
                  <c:v>1984</c:v>
                </c:pt>
                <c:pt idx="1">
                  <c:v>1985</c:v>
                </c:pt>
                <c:pt idx="2">
                  <c:v>1986</c:v>
                </c:pt>
                <c:pt idx="3">
                  <c:v>1987</c:v>
                </c:pt>
                <c:pt idx="4">
                  <c:v>1988</c:v>
                </c:pt>
                <c:pt idx="5">
                  <c:v>1989</c:v>
                </c:pt>
                <c:pt idx="6">
                  <c:v>1990</c:v>
                </c:pt>
              </c:numCache>
            </c:numRef>
          </c:cat>
          <c:val>
            <c:numRef>
              <c:f>'VarsbyYear WEIGHTED and WINS'!$K$8:$Q$8</c:f>
              <c:numCache>
                <c:formatCode>0.00</c:formatCode>
                <c:ptCount val="7"/>
                <c:pt idx="0">
                  <c:v>1</c:v>
                </c:pt>
                <c:pt idx="1">
                  <c:v>1.0900076443431861</c:v>
                </c:pt>
                <c:pt idx="2">
                  <c:v>1.1266139306912886</c:v>
                </c:pt>
                <c:pt idx="3">
                  <c:v>1.2872714191498291</c:v>
                </c:pt>
                <c:pt idx="4">
                  <c:v>1.4988050092931231</c:v>
                </c:pt>
                <c:pt idx="5">
                  <c:v>1.5063339378859646</c:v>
                </c:pt>
                <c:pt idx="6">
                  <c:v>1.5620889291923976</c:v>
                </c:pt>
              </c:numCache>
            </c:numRef>
          </c:val>
          <c:smooth val="0"/>
          <c:extLst>
            <c:ext xmlns:c16="http://schemas.microsoft.com/office/drawing/2014/chart" uri="{C3380CC4-5D6E-409C-BE32-E72D297353CC}">
              <c16:uniqueId val="{00000000-11CE-4FB5-B69C-DFCE8858CE3A}"/>
            </c:ext>
          </c:extLst>
        </c:ser>
        <c:ser>
          <c:idx val="1"/>
          <c:order val="1"/>
          <c:tx>
            <c:v>CtoC neg_tni</c:v>
          </c:tx>
          <c:spPr>
            <a:ln w="28575" cap="rnd">
              <a:solidFill>
                <a:schemeClr val="accent2"/>
              </a:solidFill>
              <a:prstDash val="sysDash"/>
              <a:round/>
            </a:ln>
            <a:effectLst/>
          </c:spPr>
          <c:marker>
            <c:symbol val="none"/>
          </c:marker>
          <c:cat>
            <c:numRef>
              <c:f>'VarsbyYear WEIGHTED and WINS'!$K$4:$Q$4</c:f>
              <c:numCache>
                <c:formatCode>General</c:formatCode>
                <c:ptCount val="7"/>
                <c:pt idx="0">
                  <c:v>1984</c:v>
                </c:pt>
                <c:pt idx="1">
                  <c:v>1985</c:v>
                </c:pt>
                <c:pt idx="2">
                  <c:v>1986</c:v>
                </c:pt>
                <c:pt idx="3">
                  <c:v>1987</c:v>
                </c:pt>
                <c:pt idx="4">
                  <c:v>1988</c:v>
                </c:pt>
                <c:pt idx="5">
                  <c:v>1989</c:v>
                </c:pt>
                <c:pt idx="6">
                  <c:v>1990</c:v>
                </c:pt>
              </c:numCache>
            </c:numRef>
          </c:cat>
          <c:val>
            <c:numRef>
              <c:f>'VarsbyYear WEIGHTED and WINS'!$K$9:$Q$9</c:f>
              <c:numCache>
                <c:formatCode>0.00</c:formatCode>
                <c:ptCount val="7"/>
                <c:pt idx="0">
                  <c:v>1</c:v>
                </c:pt>
                <c:pt idx="1">
                  <c:v>1.0463529991187053</c:v>
                </c:pt>
                <c:pt idx="2">
                  <c:v>1.1047682350044066</c:v>
                </c:pt>
                <c:pt idx="3">
                  <c:v>0.87622148228272978</c:v>
                </c:pt>
                <c:pt idx="4">
                  <c:v>0.75616359483585271</c:v>
                </c:pt>
                <c:pt idx="5">
                  <c:v>0.91430837413466948</c:v>
                </c:pt>
                <c:pt idx="6">
                  <c:v>1.0381002982572378</c:v>
                </c:pt>
              </c:numCache>
            </c:numRef>
          </c:val>
          <c:smooth val="0"/>
          <c:extLst>
            <c:ext xmlns:c16="http://schemas.microsoft.com/office/drawing/2014/chart" uri="{C3380CC4-5D6E-409C-BE32-E72D297353CC}">
              <c16:uniqueId val="{00000001-11CE-4FB5-B69C-DFCE8858CE3A}"/>
            </c:ext>
          </c:extLst>
        </c:ser>
        <c:ser>
          <c:idx val="2"/>
          <c:order val="2"/>
          <c:tx>
            <c:v>CtoS pos_tni</c:v>
          </c:tx>
          <c:spPr>
            <a:ln w="28575" cap="rnd">
              <a:solidFill>
                <a:schemeClr val="tx1"/>
              </a:solidFill>
              <a:prstDash val="sysDot"/>
              <a:round/>
            </a:ln>
            <a:effectLst/>
          </c:spPr>
          <c:marker>
            <c:symbol val="none"/>
          </c:marker>
          <c:cat>
            <c:numRef>
              <c:f>'VarsbyYear WEIGHTED and WINS'!$K$4:$Q$4</c:f>
              <c:numCache>
                <c:formatCode>General</c:formatCode>
                <c:ptCount val="7"/>
                <c:pt idx="0">
                  <c:v>1984</c:v>
                </c:pt>
                <c:pt idx="1">
                  <c:v>1985</c:v>
                </c:pt>
                <c:pt idx="2">
                  <c:v>1986</c:v>
                </c:pt>
                <c:pt idx="3">
                  <c:v>1987</c:v>
                </c:pt>
                <c:pt idx="4">
                  <c:v>1988</c:v>
                </c:pt>
                <c:pt idx="5">
                  <c:v>1989</c:v>
                </c:pt>
                <c:pt idx="6">
                  <c:v>1990</c:v>
                </c:pt>
              </c:numCache>
            </c:numRef>
          </c:cat>
          <c:val>
            <c:numRef>
              <c:f>'VarsbyYear WEIGHTED and WINS'!$K$25:$Q$25</c:f>
              <c:numCache>
                <c:formatCode>0.00</c:formatCode>
                <c:ptCount val="7"/>
                <c:pt idx="0">
                  <c:v>1</c:v>
                </c:pt>
                <c:pt idx="1">
                  <c:v>1.0675026298523089</c:v>
                </c:pt>
                <c:pt idx="2">
                  <c:v>1.1540864346417112</c:v>
                </c:pt>
                <c:pt idx="3">
                  <c:v>1.3087100513491459</c:v>
                </c:pt>
                <c:pt idx="4">
                  <c:v>1.4451435719000159</c:v>
                </c:pt>
                <c:pt idx="5">
                  <c:v>1.46491596659137</c:v>
                </c:pt>
                <c:pt idx="6">
                  <c:v>1.6069864866050578</c:v>
                </c:pt>
              </c:numCache>
            </c:numRef>
          </c:val>
          <c:smooth val="0"/>
          <c:extLst>
            <c:ext xmlns:c16="http://schemas.microsoft.com/office/drawing/2014/chart" uri="{C3380CC4-5D6E-409C-BE32-E72D297353CC}">
              <c16:uniqueId val="{00000002-11CE-4FB5-B69C-DFCE8858CE3A}"/>
            </c:ext>
          </c:extLst>
        </c:ser>
        <c:ser>
          <c:idx val="3"/>
          <c:order val="3"/>
          <c:tx>
            <c:v>CtoS neg_tni</c:v>
          </c:tx>
          <c:spPr>
            <a:ln w="28575" cap="rnd">
              <a:solidFill>
                <a:schemeClr val="tx1"/>
              </a:solidFill>
              <a:round/>
            </a:ln>
            <a:effectLst/>
          </c:spPr>
          <c:marker>
            <c:symbol val="none"/>
          </c:marker>
          <c:cat>
            <c:numRef>
              <c:f>'VarsbyYear WEIGHTED and WINS'!$K$4:$Q$4</c:f>
              <c:numCache>
                <c:formatCode>General</c:formatCode>
                <c:ptCount val="7"/>
                <c:pt idx="0">
                  <c:v>1984</c:v>
                </c:pt>
                <c:pt idx="1">
                  <c:v>1985</c:v>
                </c:pt>
                <c:pt idx="2">
                  <c:v>1986</c:v>
                </c:pt>
                <c:pt idx="3">
                  <c:v>1987</c:v>
                </c:pt>
                <c:pt idx="4">
                  <c:v>1988</c:v>
                </c:pt>
                <c:pt idx="5">
                  <c:v>1989</c:v>
                </c:pt>
                <c:pt idx="6">
                  <c:v>1990</c:v>
                </c:pt>
              </c:numCache>
            </c:numRef>
          </c:cat>
          <c:val>
            <c:numRef>
              <c:f>'VarsbyYear WEIGHTED and WINS'!$K$26:$Q$26</c:f>
              <c:numCache>
                <c:formatCode>0.00</c:formatCode>
                <c:ptCount val="7"/>
                <c:pt idx="0">
                  <c:v>1</c:v>
                </c:pt>
                <c:pt idx="1">
                  <c:v>1.0817159915036136</c:v>
                </c:pt>
                <c:pt idx="2">
                  <c:v>1.227895624867442</c:v>
                </c:pt>
                <c:pt idx="3">
                  <c:v>1.3898524528409397</c:v>
                </c:pt>
                <c:pt idx="4">
                  <c:v>1.4658102748030226</c:v>
                </c:pt>
                <c:pt idx="5">
                  <c:v>2.1710768315189348</c:v>
                </c:pt>
                <c:pt idx="6">
                  <c:v>1.8198633107417246</c:v>
                </c:pt>
              </c:numCache>
            </c:numRef>
          </c:val>
          <c:smooth val="0"/>
          <c:extLst>
            <c:ext xmlns:c16="http://schemas.microsoft.com/office/drawing/2014/chart" uri="{C3380CC4-5D6E-409C-BE32-E72D297353CC}">
              <c16:uniqueId val="{00000003-11CE-4FB5-B69C-DFCE8858CE3A}"/>
            </c:ext>
          </c:extLst>
        </c:ser>
        <c:dLbls>
          <c:showLegendKey val="0"/>
          <c:showVal val="0"/>
          <c:showCatName val="0"/>
          <c:showSerName val="0"/>
          <c:showPercent val="0"/>
          <c:showBubbleSize val="0"/>
        </c:dLbls>
        <c:smooth val="0"/>
        <c:axId val="297216944"/>
        <c:axId val="238797408"/>
      </c:lineChart>
      <c:catAx>
        <c:axId val="297216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38797408"/>
        <c:crosses val="autoZero"/>
        <c:auto val="1"/>
        <c:lblAlgn val="ctr"/>
        <c:lblOffset val="100"/>
        <c:noMultiLvlLbl val="0"/>
      </c:catAx>
      <c:valAx>
        <c:axId val="23879740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9721694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5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Entry>
      <c:layout>
        <c:manualLayout>
          <c:xMode val="edge"/>
          <c:yMode val="edge"/>
          <c:x val="6.7442403032954221E-2"/>
          <c:y val="0.90115913771809952"/>
          <c:w val="0.89410057438472379"/>
          <c:h val="8.1329007307637327E-2"/>
        </c:manualLayout>
      </c:layout>
      <c:overlay val="0"/>
      <c:spPr>
        <a:noFill/>
        <a:ln>
          <a:noFill/>
        </a:ln>
        <a:effectLst/>
      </c:spPr>
      <c:txPr>
        <a:bodyPr rot="0" spcFirstLastPara="1" vertOverflow="ellipsis" vert="horz" wrap="square" anchor="ctr" anchorCtr="1"/>
        <a:lstStyle/>
        <a:p>
          <a:pPr>
            <a:defRPr sz="15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a:t>Figure 6</a:t>
            </a:r>
          </a:p>
          <a:p>
            <a:pPr>
              <a:defRPr/>
            </a:pPr>
            <a:r>
              <a:rPr lang="en-US"/>
              <a:t>Loans from Stockholders: Change from 1984 Base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lineChart>
        <c:grouping val="standard"/>
        <c:varyColors val="0"/>
        <c:ser>
          <c:idx val="0"/>
          <c:order val="0"/>
          <c:tx>
            <c:v>CtoS</c:v>
          </c:tx>
          <c:spPr>
            <a:ln w="28575" cap="rnd">
              <a:solidFill>
                <a:schemeClr val="tx1"/>
              </a:solidFill>
              <a:prstDash val="solid"/>
              <a:round/>
            </a:ln>
            <a:effectLst/>
          </c:spPr>
          <c:marker>
            <c:symbol val="none"/>
          </c:marker>
          <c:cat>
            <c:numRef>
              <c:f>'VarsbyYear WEIGHTED and WINS'!$K$4:$Q$4</c:f>
              <c:numCache>
                <c:formatCode>General</c:formatCode>
                <c:ptCount val="7"/>
                <c:pt idx="0">
                  <c:v>1984</c:v>
                </c:pt>
                <c:pt idx="1">
                  <c:v>1985</c:v>
                </c:pt>
                <c:pt idx="2">
                  <c:v>1986</c:v>
                </c:pt>
                <c:pt idx="3">
                  <c:v>1987</c:v>
                </c:pt>
                <c:pt idx="4">
                  <c:v>1988</c:v>
                </c:pt>
                <c:pt idx="5">
                  <c:v>1989</c:v>
                </c:pt>
                <c:pt idx="6">
                  <c:v>1990</c:v>
                </c:pt>
              </c:numCache>
            </c:numRef>
          </c:cat>
          <c:val>
            <c:numRef>
              <c:f>'VarsbyYear WEIGHTED and WINS'!$K$36:$Q$36</c:f>
              <c:numCache>
                <c:formatCode>0.00</c:formatCode>
                <c:ptCount val="7"/>
                <c:pt idx="0">
                  <c:v>1</c:v>
                </c:pt>
                <c:pt idx="1">
                  <c:v>0.81539576807533354</c:v>
                </c:pt>
                <c:pt idx="2">
                  <c:v>0.60871583249410199</c:v>
                </c:pt>
                <c:pt idx="3">
                  <c:v>0.63998470756578529</c:v>
                </c:pt>
                <c:pt idx="4">
                  <c:v>0.69230327633074407</c:v>
                </c:pt>
                <c:pt idx="5">
                  <c:v>0.80931788048327502</c:v>
                </c:pt>
                <c:pt idx="6">
                  <c:v>0.84471400277633413</c:v>
                </c:pt>
              </c:numCache>
            </c:numRef>
          </c:val>
          <c:smooth val="0"/>
          <c:extLst>
            <c:ext xmlns:c16="http://schemas.microsoft.com/office/drawing/2014/chart" uri="{C3380CC4-5D6E-409C-BE32-E72D297353CC}">
              <c16:uniqueId val="{00000000-3C71-41CF-BA5D-6DF02130B942}"/>
            </c:ext>
          </c:extLst>
        </c:ser>
        <c:ser>
          <c:idx val="3"/>
          <c:order val="1"/>
          <c:tx>
            <c:v>CtoC</c:v>
          </c:tx>
          <c:spPr>
            <a:ln w="28575" cap="rnd">
              <a:solidFill>
                <a:schemeClr val="tx1"/>
              </a:solidFill>
              <a:prstDash val="sysDash"/>
              <a:round/>
            </a:ln>
            <a:effectLst/>
          </c:spPr>
          <c:marker>
            <c:symbol val="none"/>
          </c:marker>
          <c:cat>
            <c:numRef>
              <c:f>'VarsbyYear WEIGHTED and WINS'!$K$4:$Q$4</c:f>
              <c:numCache>
                <c:formatCode>General</c:formatCode>
                <c:ptCount val="7"/>
                <c:pt idx="0">
                  <c:v>1984</c:v>
                </c:pt>
                <c:pt idx="1">
                  <c:v>1985</c:v>
                </c:pt>
                <c:pt idx="2">
                  <c:v>1986</c:v>
                </c:pt>
                <c:pt idx="3">
                  <c:v>1987</c:v>
                </c:pt>
                <c:pt idx="4">
                  <c:v>1988</c:v>
                </c:pt>
                <c:pt idx="5">
                  <c:v>1989</c:v>
                </c:pt>
                <c:pt idx="6">
                  <c:v>1990</c:v>
                </c:pt>
              </c:numCache>
            </c:numRef>
          </c:cat>
          <c:val>
            <c:numRef>
              <c:f>'VarsbyYear WEIGHTED and WINS'!$K$19:$Q$19</c:f>
              <c:numCache>
                <c:formatCode>0.00</c:formatCode>
                <c:ptCount val="7"/>
                <c:pt idx="0">
                  <c:v>1</c:v>
                </c:pt>
                <c:pt idx="1">
                  <c:v>0.93661598668465895</c:v>
                </c:pt>
                <c:pt idx="2">
                  <c:v>0.99649698149119526</c:v>
                </c:pt>
                <c:pt idx="3">
                  <c:v>0.98838444710502116</c:v>
                </c:pt>
                <c:pt idx="4">
                  <c:v>0.9866212588976937</c:v>
                </c:pt>
                <c:pt idx="5">
                  <c:v>1.0314344023245787</c:v>
                </c:pt>
                <c:pt idx="6">
                  <c:v>1.09865244904306</c:v>
                </c:pt>
              </c:numCache>
            </c:numRef>
          </c:val>
          <c:smooth val="0"/>
          <c:extLst>
            <c:ext xmlns:c16="http://schemas.microsoft.com/office/drawing/2014/chart" uri="{C3380CC4-5D6E-409C-BE32-E72D297353CC}">
              <c16:uniqueId val="{00000001-3C71-41CF-BA5D-6DF02130B942}"/>
            </c:ext>
          </c:extLst>
        </c:ser>
        <c:dLbls>
          <c:showLegendKey val="0"/>
          <c:showVal val="0"/>
          <c:showCatName val="0"/>
          <c:showSerName val="0"/>
          <c:showPercent val="0"/>
          <c:showBubbleSize val="0"/>
        </c:dLbls>
        <c:smooth val="0"/>
        <c:axId val="238799368"/>
        <c:axId val="238797016"/>
      </c:lineChart>
      <c:catAx>
        <c:axId val="238799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38797016"/>
        <c:crosses val="autoZero"/>
        <c:auto val="1"/>
        <c:lblAlgn val="ctr"/>
        <c:lblOffset val="100"/>
        <c:noMultiLvlLbl val="0"/>
      </c:catAx>
      <c:valAx>
        <c:axId val="23879701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387993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FC0FD3-18BE-664A-B0F9-88FF5D83DE8C}" type="datetimeFigureOut">
              <a:rPr lang="en-US" smtClean="0"/>
              <a:t>5/15/2018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1D62CA-4FB1-C044-BE9D-C5F9FABCEF1B}" type="slidenum">
              <a:rPr lang="en-US" smtClean="0"/>
              <a:t>‹#›</a:t>
            </a:fld>
            <a:endParaRPr lang="en-US"/>
          </a:p>
        </p:txBody>
      </p:sp>
    </p:spTree>
    <p:extLst>
      <p:ext uri="{BB962C8B-B14F-4D97-AF65-F5344CB8AC3E}">
        <p14:creationId xmlns:p14="http://schemas.microsoft.com/office/powerpoint/2010/main" val="1689592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1D62CA-4FB1-C044-BE9D-C5F9FABCEF1B}" type="slidenum">
              <a:rPr lang="en-US" smtClean="0"/>
              <a:t>1</a:t>
            </a:fld>
            <a:endParaRPr lang="en-US"/>
          </a:p>
        </p:txBody>
      </p:sp>
    </p:spTree>
    <p:extLst>
      <p:ext uri="{BB962C8B-B14F-4D97-AF65-F5344CB8AC3E}">
        <p14:creationId xmlns:p14="http://schemas.microsoft.com/office/powerpoint/2010/main" val="7153038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1D62CA-4FB1-C044-BE9D-C5F9FABCEF1B}" type="slidenum">
              <a:rPr lang="en-US" smtClean="0"/>
              <a:t>10</a:t>
            </a:fld>
            <a:endParaRPr lang="en-US"/>
          </a:p>
        </p:txBody>
      </p:sp>
    </p:spTree>
    <p:extLst>
      <p:ext uri="{BB962C8B-B14F-4D97-AF65-F5344CB8AC3E}">
        <p14:creationId xmlns:p14="http://schemas.microsoft.com/office/powerpoint/2010/main" val="1721771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1D62CA-4FB1-C044-BE9D-C5F9FABCEF1B}" type="slidenum">
              <a:rPr lang="en-US" smtClean="0"/>
              <a:t>11</a:t>
            </a:fld>
            <a:endParaRPr lang="en-US"/>
          </a:p>
        </p:txBody>
      </p:sp>
    </p:spTree>
    <p:extLst>
      <p:ext uri="{BB962C8B-B14F-4D97-AF65-F5344CB8AC3E}">
        <p14:creationId xmlns:p14="http://schemas.microsoft.com/office/powerpoint/2010/main" val="2209955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1D62CA-4FB1-C044-BE9D-C5F9FABCEF1B}" type="slidenum">
              <a:rPr lang="en-US" smtClean="0"/>
              <a:t>12</a:t>
            </a:fld>
            <a:endParaRPr lang="en-US"/>
          </a:p>
        </p:txBody>
      </p:sp>
    </p:spTree>
    <p:extLst>
      <p:ext uri="{BB962C8B-B14F-4D97-AF65-F5344CB8AC3E}">
        <p14:creationId xmlns:p14="http://schemas.microsoft.com/office/powerpoint/2010/main" val="1034141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1D62CA-4FB1-C044-BE9D-C5F9FABCEF1B}" type="slidenum">
              <a:rPr lang="en-US" smtClean="0"/>
              <a:t>13</a:t>
            </a:fld>
            <a:endParaRPr lang="en-US"/>
          </a:p>
        </p:txBody>
      </p:sp>
    </p:spTree>
    <p:extLst>
      <p:ext uri="{BB962C8B-B14F-4D97-AF65-F5344CB8AC3E}">
        <p14:creationId xmlns:p14="http://schemas.microsoft.com/office/powerpoint/2010/main" val="4171499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1D62CA-4FB1-C044-BE9D-C5F9FABCEF1B}" type="slidenum">
              <a:rPr lang="en-US" smtClean="0"/>
              <a:t>14</a:t>
            </a:fld>
            <a:endParaRPr lang="en-US"/>
          </a:p>
        </p:txBody>
      </p:sp>
    </p:spTree>
    <p:extLst>
      <p:ext uri="{BB962C8B-B14F-4D97-AF65-F5344CB8AC3E}">
        <p14:creationId xmlns:p14="http://schemas.microsoft.com/office/powerpoint/2010/main" val="3087378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1D62CA-4FB1-C044-BE9D-C5F9FABCEF1B}" type="slidenum">
              <a:rPr lang="en-US" smtClean="0"/>
              <a:t>15</a:t>
            </a:fld>
            <a:endParaRPr lang="en-US"/>
          </a:p>
        </p:txBody>
      </p:sp>
    </p:spTree>
    <p:extLst>
      <p:ext uri="{BB962C8B-B14F-4D97-AF65-F5344CB8AC3E}">
        <p14:creationId xmlns:p14="http://schemas.microsoft.com/office/powerpoint/2010/main" val="31602882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1D62CA-4FB1-C044-BE9D-C5F9FABCEF1B}" type="slidenum">
              <a:rPr lang="en-US" smtClean="0"/>
              <a:t>16</a:t>
            </a:fld>
            <a:endParaRPr lang="en-US"/>
          </a:p>
        </p:txBody>
      </p:sp>
    </p:spTree>
    <p:extLst>
      <p:ext uri="{BB962C8B-B14F-4D97-AF65-F5344CB8AC3E}">
        <p14:creationId xmlns:p14="http://schemas.microsoft.com/office/powerpoint/2010/main" val="423955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1D62CA-4FB1-C044-BE9D-C5F9FABCEF1B}" type="slidenum">
              <a:rPr lang="en-US" smtClean="0"/>
              <a:t>17</a:t>
            </a:fld>
            <a:endParaRPr lang="en-US"/>
          </a:p>
        </p:txBody>
      </p:sp>
    </p:spTree>
    <p:extLst>
      <p:ext uri="{BB962C8B-B14F-4D97-AF65-F5344CB8AC3E}">
        <p14:creationId xmlns:p14="http://schemas.microsoft.com/office/powerpoint/2010/main" val="15089072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1D62CA-4FB1-C044-BE9D-C5F9FABCEF1B}" type="slidenum">
              <a:rPr lang="en-US" smtClean="0"/>
              <a:t>18</a:t>
            </a:fld>
            <a:endParaRPr lang="en-US"/>
          </a:p>
        </p:txBody>
      </p:sp>
    </p:spTree>
    <p:extLst>
      <p:ext uri="{BB962C8B-B14F-4D97-AF65-F5344CB8AC3E}">
        <p14:creationId xmlns:p14="http://schemas.microsoft.com/office/powerpoint/2010/main" val="29533440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1D62CA-4FB1-C044-BE9D-C5F9FABCEF1B}" type="slidenum">
              <a:rPr lang="en-US" smtClean="0"/>
              <a:t>19</a:t>
            </a:fld>
            <a:endParaRPr lang="en-US"/>
          </a:p>
        </p:txBody>
      </p:sp>
    </p:spTree>
    <p:extLst>
      <p:ext uri="{BB962C8B-B14F-4D97-AF65-F5344CB8AC3E}">
        <p14:creationId xmlns:p14="http://schemas.microsoft.com/office/powerpoint/2010/main" val="4294027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1D62CA-4FB1-C044-BE9D-C5F9FABCEF1B}" type="slidenum">
              <a:rPr lang="en-US" smtClean="0"/>
              <a:t>2</a:t>
            </a:fld>
            <a:endParaRPr lang="en-US"/>
          </a:p>
        </p:txBody>
      </p:sp>
    </p:spTree>
    <p:extLst>
      <p:ext uri="{BB962C8B-B14F-4D97-AF65-F5344CB8AC3E}">
        <p14:creationId xmlns:p14="http://schemas.microsoft.com/office/powerpoint/2010/main" val="2529333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preferential treatment for LTCG</a:t>
            </a:r>
            <a:r>
              <a:rPr lang="en-US" baseline="0" dirty="0" smtClean="0"/>
              <a:t> (reduced benefits of deferral), established AMT for corps</a:t>
            </a:r>
            <a:endParaRPr lang="en-US" dirty="0"/>
          </a:p>
        </p:txBody>
      </p:sp>
      <p:sp>
        <p:nvSpPr>
          <p:cNvPr id="4" name="Slide Number Placeholder 3"/>
          <p:cNvSpPr>
            <a:spLocks noGrp="1"/>
          </p:cNvSpPr>
          <p:nvPr>
            <p:ph type="sldNum" sz="quarter" idx="10"/>
          </p:nvPr>
        </p:nvSpPr>
        <p:spPr/>
        <p:txBody>
          <a:bodyPr/>
          <a:lstStyle/>
          <a:p>
            <a:fld id="{C01D62CA-4FB1-C044-BE9D-C5F9FABCEF1B}" type="slidenum">
              <a:rPr lang="en-US" smtClean="0"/>
              <a:t>3</a:t>
            </a:fld>
            <a:endParaRPr lang="en-US"/>
          </a:p>
        </p:txBody>
      </p:sp>
    </p:spTree>
    <p:extLst>
      <p:ext uri="{BB962C8B-B14F-4D97-AF65-F5344CB8AC3E}">
        <p14:creationId xmlns:p14="http://schemas.microsoft.com/office/powerpoint/2010/main" val="2143738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extend the literature by examining the</a:t>
            </a:r>
            <a:r>
              <a:rPr lang="en-US" baseline="0" dirty="0" smtClean="0"/>
              <a:t> response of business operations to the change in organizational form.</a:t>
            </a:r>
            <a:endParaRPr lang="en-US" dirty="0"/>
          </a:p>
        </p:txBody>
      </p:sp>
      <p:sp>
        <p:nvSpPr>
          <p:cNvPr id="4" name="Slide Number Placeholder 3"/>
          <p:cNvSpPr>
            <a:spLocks noGrp="1"/>
          </p:cNvSpPr>
          <p:nvPr>
            <p:ph type="sldNum" sz="quarter" idx="10"/>
          </p:nvPr>
        </p:nvSpPr>
        <p:spPr/>
        <p:txBody>
          <a:bodyPr/>
          <a:lstStyle/>
          <a:p>
            <a:fld id="{C01D62CA-4FB1-C044-BE9D-C5F9FABCEF1B}" type="slidenum">
              <a:rPr lang="en-US" smtClean="0"/>
              <a:t>4</a:t>
            </a:fld>
            <a:endParaRPr lang="en-US"/>
          </a:p>
        </p:txBody>
      </p:sp>
    </p:spTree>
    <p:extLst>
      <p:ext uri="{BB962C8B-B14F-4D97-AF65-F5344CB8AC3E}">
        <p14:creationId xmlns:p14="http://schemas.microsoft.com/office/powerpoint/2010/main" val="3919548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1D62CA-4FB1-C044-BE9D-C5F9FABCEF1B}" type="slidenum">
              <a:rPr lang="en-US" smtClean="0"/>
              <a:t>5</a:t>
            </a:fld>
            <a:endParaRPr lang="en-US"/>
          </a:p>
        </p:txBody>
      </p:sp>
    </p:spTree>
    <p:extLst>
      <p:ext uri="{BB962C8B-B14F-4D97-AF65-F5344CB8AC3E}">
        <p14:creationId xmlns:p14="http://schemas.microsoft.com/office/powerpoint/2010/main" val="3947989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1D62CA-4FB1-C044-BE9D-C5F9FABCEF1B}" type="slidenum">
              <a:rPr lang="en-US" smtClean="0"/>
              <a:t>6</a:t>
            </a:fld>
            <a:endParaRPr lang="en-US"/>
          </a:p>
        </p:txBody>
      </p:sp>
    </p:spTree>
    <p:extLst>
      <p:ext uri="{BB962C8B-B14F-4D97-AF65-F5344CB8AC3E}">
        <p14:creationId xmlns:p14="http://schemas.microsoft.com/office/powerpoint/2010/main" val="3724134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1D62CA-4FB1-C044-BE9D-C5F9FABCEF1B}" type="slidenum">
              <a:rPr lang="en-US" smtClean="0"/>
              <a:t>7</a:t>
            </a:fld>
            <a:endParaRPr lang="en-US"/>
          </a:p>
        </p:txBody>
      </p:sp>
    </p:spTree>
    <p:extLst>
      <p:ext uri="{BB962C8B-B14F-4D97-AF65-F5344CB8AC3E}">
        <p14:creationId xmlns:p14="http://schemas.microsoft.com/office/powerpoint/2010/main" val="3708170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1D62CA-4FB1-C044-BE9D-C5F9FABCEF1B}" type="slidenum">
              <a:rPr lang="en-US" smtClean="0"/>
              <a:t>8</a:t>
            </a:fld>
            <a:endParaRPr lang="en-US"/>
          </a:p>
        </p:txBody>
      </p:sp>
    </p:spTree>
    <p:extLst>
      <p:ext uri="{BB962C8B-B14F-4D97-AF65-F5344CB8AC3E}">
        <p14:creationId xmlns:p14="http://schemas.microsoft.com/office/powerpoint/2010/main" val="2555290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 TRA86: Even without distributions, the after</a:t>
            </a:r>
            <a:r>
              <a:rPr lang="en-US" baseline="0" dirty="0" smtClean="0"/>
              <a:t> tax rate of return of </a:t>
            </a:r>
            <a:r>
              <a:rPr lang="en-US" baseline="0" dirty="0" err="1" smtClean="0"/>
              <a:t>passthrough</a:t>
            </a:r>
            <a:r>
              <a:rPr lang="en-US" baseline="0" dirty="0" smtClean="0"/>
              <a:t> still exceeds after-tax rate of return for corporation of 66%</a:t>
            </a:r>
          </a:p>
          <a:p>
            <a:endParaRPr lang="en-US" dirty="0" smtClean="0"/>
          </a:p>
          <a:p>
            <a:r>
              <a:rPr lang="en-US" dirty="0" smtClean="0"/>
              <a:t>Post TCJA:</a:t>
            </a:r>
            <a:r>
              <a:rPr lang="en-US" baseline="0" dirty="0" smtClean="0"/>
              <a:t> After tax rate of return is higher for corporate form assuming no distributions - 79%</a:t>
            </a:r>
            <a:endParaRPr lang="en-US" dirty="0" smtClean="0"/>
          </a:p>
          <a:p>
            <a:r>
              <a:rPr lang="en-US" dirty="0" smtClean="0"/>
              <a:t>This assumes NO PASSTHROUGH DEDUCTION The </a:t>
            </a:r>
            <a:r>
              <a:rPr lang="en-US" dirty="0" err="1" smtClean="0"/>
              <a:t>passthrough</a:t>
            </a:r>
            <a:r>
              <a:rPr lang="en-US" dirty="0" smtClean="0"/>
              <a:t> deduction would make the after-tax return of a pass-through entity equal to 70.4%</a:t>
            </a:r>
          </a:p>
          <a:p>
            <a:endParaRPr lang="en-US" dirty="0"/>
          </a:p>
        </p:txBody>
      </p:sp>
      <p:sp>
        <p:nvSpPr>
          <p:cNvPr id="4" name="Slide Number Placeholder 3"/>
          <p:cNvSpPr>
            <a:spLocks noGrp="1"/>
          </p:cNvSpPr>
          <p:nvPr>
            <p:ph type="sldNum" sz="quarter" idx="10"/>
          </p:nvPr>
        </p:nvSpPr>
        <p:spPr/>
        <p:txBody>
          <a:bodyPr/>
          <a:lstStyle/>
          <a:p>
            <a:fld id="{C01D62CA-4FB1-C044-BE9D-C5F9FABCEF1B}" type="slidenum">
              <a:rPr lang="en-US" smtClean="0"/>
              <a:t>9</a:t>
            </a:fld>
            <a:endParaRPr lang="en-US"/>
          </a:p>
        </p:txBody>
      </p:sp>
    </p:spTree>
    <p:extLst>
      <p:ext uri="{BB962C8B-B14F-4D97-AF65-F5344CB8AC3E}">
        <p14:creationId xmlns:p14="http://schemas.microsoft.com/office/powerpoint/2010/main" val="2534261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0" name="Title 9"/>
          <p:cNvSpPr>
            <a:spLocks noGrp="1"/>
          </p:cNvSpPr>
          <p:nvPr>
            <p:ph type="title"/>
          </p:nvPr>
        </p:nvSpPr>
        <p:spPr>
          <a:xfrm>
            <a:off x="668991" y="1588808"/>
            <a:ext cx="7836274" cy="1325563"/>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982906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6771217" cy="1325563"/>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D552C8-E7D2-E94D-A3FD-D3593090C063}" type="datetimeFigureOut">
              <a:rPr lang="en-US" smtClean="0"/>
              <a:t>5/15/2018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607F4-5FFB-8646-809F-F7619766C7A9}" type="slidenum">
              <a:rPr lang="en-US" smtClean="0"/>
              <a:t>‹#›</a:t>
            </a:fld>
            <a:endParaRPr lang="en-US"/>
          </a:p>
        </p:txBody>
      </p:sp>
    </p:spTree>
    <p:extLst>
      <p:ext uri="{BB962C8B-B14F-4D97-AF65-F5344CB8AC3E}">
        <p14:creationId xmlns:p14="http://schemas.microsoft.com/office/powerpoint/2010/main" val="135497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552C8-E7D2-E94D-A3FD-D3593090C063}" type="datetimeFigureOut">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607F4-5FFB-8646-809F-F7619766C7A9}" type="slidenum">
              <a:rPr lang="en-US" smtClean="0"/>
              <a:t>‹#›</a:t>
            </a:fld>
            <a:endParaRPr lang="en-US"/>
          </a:p>
        </p:txBody>
      </p:sp>
    </p:spTree>
    <p:extLst>
      <p:ext uri="{BB962C8B-B14F-4D97-AF65-F5344CB8AC3E}">
        <p14:creationId xmlns:p14="http://schemas.microsoft.com/office/powerpoint/2010/main" val="511702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6855883" cy="1325563"/>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D552C8-E7D2-E94D-A3FD-D3593090C063}" type="datetimeFigureOut">
              <a:rPr lang="en-US" smtClean="0"/>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607F4-5FFB-8646-809F-F7619766C7A9}" type="slidenum">
              <a:rPr lang="en-US" smtClean="0"/>
              <a:t>‹#›</a:t>
            </a:fld>
            <a:endParaRPr lang="en-US"/>
          </a:p>
        </p:txBody>
      </p:sp>
    </p:spTree>
    <p:extLst>
      <p:ext uri="{BB962C8B-B14F-4D97-AF65-F5344CB8AC3E}">
        <p14:creationId xmlns:p14="http://schemas.microsoft.com/office/powerpoint/2010/main" val="2084420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6566826" cy="1325563"/>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D552C8-E7D2-E94D-A3FD-D3593090C063}" type="datetimeFigureOut">
              <a:rPr lang="en-US" smtClean="0"/>
              <a:t>5/15/2018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C607F4-5FFB-8646-809F-F7619766C7A9}" type="slidenum">
              <a:rPr lang="en-US" smtClean="0"/>
              <a:t>‹#›</a:t>
            </a:fld>
            <a:endParaRPr lang="en-US"/>
          </a:p>
        </p:txBody>
      </p:sp>
    </p:spTree>
    <p:extLst>
      <p:ext uri="{BB962C8B-B14F-4D97-AF65-F5344CB8AC3E}">
        <p14:creationId xmlns:p14="http://schemas.microsoft.com/office/powerpoint/2010/main" val="1937477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AD552C8-E7D2-E94D-A3FD-D3593090C063}" type="datetimeFigureOut">
              <a:rPr lang="en-US" smtClean="0"/>
              <a:t>5/15/2018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C607F4-5FFB-8646-809F-F7619766C7A9}" type="slidenum">
              <a:rPr lang="en-US" smtClean="0"/>
              <a:t>‹#›</a:t>
            </a:fld>
            <a:endParaRPr lang="en-US"/>
          </a:p>
        </p:txBody>
      </p:sp>
    </p:spTree>
    <p:extLst>
      <p:ext uri="{BB962C8B-B14F-4D97-AF65-F5344CB8AC3E}">
        <p14:creationId xmlns:p14="http://schemas.microsoft.com/office/powerpoint/2010/main" val="1827336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D552C8-E7D2-E94D-A3FD-D3593090C063}" type="datetimeFigureOut">
              <a:rPr lang="en-US" smtClean="0"/>
              <a:t>5/15/2018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C607F4-5FFB-8646-809F-F7619766C7A9}" type="slidenum">
              <a:rPr lang="en-US" smtClean="0"/>
              <a:t>‹#›</a:t>
            </a:fld>
            <a:endParaRPr lang="en-US"/>
          </a:p>
        </p:txBody>
      </p:sp>
    </p:spTree>
    <p:extLst>
      <p:ext uri="{BB962C8B-B14F-4D97-AF65-F5344CB8AC3E}">
        <p14:creationId xmlns:p14="http://schemas.microsoft.com/office/powerpoint/2010/main" val="572660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038599" y="1718733"/>
            <a:ext cx="4477941" cy="414231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D552C8-E7D2-E94D-A3FD-D3593090C063}" type="datetimeFigureOut">
              <a:rPr lang="en-US" smtClean="0"/>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607F4-5FFB-8646-809F-F7619766C7A9}" type="slidenum">
              <a:rPr lang="en-US" smtClean="0"/>
              <a:t>‹#›</a:t>
            </a:fld>
            <a:endParaRPr lang="en-US"/>
          </a:p>
        </p:txBody>
      </p:sp>
    </p:spTree>
    <p:extLst>
      <p:ext uri="{BB962C8B-B14F-4D97-AF65-F5344CB8AC3E}">
        <p14:creationId xmlns:p14="http://schemas.microsoft.com/office/powerpoint/2010/main" val="1159126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920067" y="1684867"/>
            <a:ext cx="4596474" cy="417618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D552C8-E7D2-E94D-A3FD-D3593090C063}" type="datetimeFigureOut">
              <a:rPr lang="en-US" smtClean="0"/>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607F4-5FFB-8646-809F-F7619766C7A9}" type="slidenum">
              <a:rPr lang="en-US" smtClean="0"/>
              <a:t>‹#›</a:t>
            </a:fld>
            <a:endParaRPr lang="en-US"/>
          </a:p>
        </p:txBody>
      </p:sp>
    </p:spTree>
    <p:extLst>
      <p:ext uri="{BB962C8B-B14F-4D97-AF65-F5344CB8AC3E}">
        <p14:creationId xmlns:p14="http://schemas.microsoft.com/office/powerpoint/2010/main" val="805750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6771217"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552C8-E7D2-E94D-A3FD-D3593090C063}" type="datetimeFigureOut">
              <a:rPr lang="en-US" smtClean="0"/>
              <a:t>5/15/2018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607F4-5FFB-8646-809F-F7619766C7A9}" type="slidenum">
              <a:rPr lang="en-US" smtClean="0"/>
              <a:t>‹#›</a:t>
            </a:fld>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7588623" y="0"/>
            <a:ext cx="1074189" cy="1454524"/>
          </a:xfrm>
          <a:prstGeom prst="rect">
            <a:avLst/>
          </a:prstGeom>
        </p:spPr>
      </p:pic>
    </p:spTree>
    <p:extLst>
      <p:ext uri="{BB962C8B-B14F-4D97-AF65-F5344CB8AC3E}">
        <p14:creationId xmlns:p14="http://schemas.microsoft.com/office/powerpoint/2010/main" val="429991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pPr>
              <a:lnSpc>
                <a:spcPct val="110000"/>
              </a:lnSpc>
              <a:spcBef>
                <a:spcPts val="0"/>
              </a:spcBef>
            </a:pPr>
            <a:r>
              <a:rPr lang="en-US" dirty="0" smtClean="0"/>
              <a:t>Erin Henry*</a:t>
            </a:r>
          </a:p>
          <a:p>
            <a:pPr>
              <a:lnSpc>
                <a:spcPct val="110000"/>
              </a:lnSpc>
              <a:spcBef>
                <a:spcPts val="0"/>
              </a:spcBef>
            </a:pPr>
            <a:r>
              <a:rPr lang="en-US" i="1" dirty="0" smtClean="0"/>
              <a:t>University of Memphis</a:t>
            </a:r>
          </a:p>
          <a:p>
            <a:pPr>
              <a:lnSpc>
                <a:spcPct val="110000"/>
              </a:lnSpc>
              <a:spcBef>
                <a:spcPts val="0"/>
              </a:spcBef>
            </a:pPr>
            <a:endParaRPr lang="en-US" i="1" dirty="0" smtClean="0"/>
          </a:p>
          <a:p>
            <a:pPr>
              <a:lnSpc>
                <a:spcPct val="110000"/>
              </a:lnSpc>
              <a:spcBef>
                <a:spcPts val="0"/>
              </a:spcBef>
            </a:pPr>
            <a:r>
              <a:rPr lang="en-US" dirty="0" smtClean="0"/>
              <a:t>George A. Plesko*</a:t>
            </a:r>
          </a:p>
          <a:p>
            <a:pPr>
              <a:lnSpc>
                <a:spcPct val="110000"/>
              </a:lnSpc>
              <a:spcBef>
                <a:spcPts val="0"/>
              </a:spcBef>
            </a:pPr>
            <a:r>
              <a:rPr lang="en-US" dirty="0" smtClean="0"/>
              <a:t>Steven Utke</a:t>
            </a:r>
          </a:p>
          <a:p>
            <a:pPr>
              <a:lnSpc>
                <a:spcPct val="110000"/>
              </a:lnSpc>
              <a:spcBef>
                <a:spcPts val="0"/>
              </a:spcBef>
            </a:pPr>
            <a:r>
              <a:rPr lang="en-US" i="1" dirty="0" smtClean="0"/>
              <a:t>University of Connecticut</a:t>
            </a:r>
            <a:endParaRPr lang="en-US" i="1" dirty="0"/>
          </a:p>
        </p:txBody>
      </p:sp>
      <p:sp>
        <p:nvSpPr>
          <p:cNvPr id="3" name="Title 2"/>
          <p:cNvSpPr>
            <a:spLocks noGrp="1"/>
          </p:cNvSpPr>
          <p:nvPr>
            <p:ph type="title"/>
          </p:nvPr>
        </p:nvSpPr>
        <p:spPr/>
        <p:txBody>
          <a:bodyPr>
            <a:normAutofit fontScale="90000"/>
          </a:bodyPr>
          <a:lstStyle/>
          <a:p>
            <a:r>
              <a:rPr lang="en-US" b="1" dirty="0" smtClean="0"/>
              <a:t>Tax Policy and Organizational Form: Assessing the Effects of the Tax Cuts and Jobs Act</a:t>
            </a:r>
            <a:endParaRPr lang="en-US" b="1" dirty="0"/>
          </a:p>
        </p:txBody>
      </p:sp>
      <p:sp>
        <p:nvSpPr>
          <p:cNvPr id="4" name="TextBox 3"/>
          <p:cNvSpPr txBox="1"/>
          <p:nvPr/>
        </p:nvSpPr>
        <p:spPr>
          <a:xfrm>
            <a:off x="827773" y="5669280"/>
            <a:ext cx="7372951" cy="738664"/>
          </a:xfrm>
          <a:prstGeom prst="rect">
            <a:avLst/>
          </a:prstGeom>
          <a:noFill/>
        </p:spPr>
        <p:txBody>
          <a:bodyPr wrap="square" rtlCol="0">
            <a:spAutoFit/>
          </a:bodyPr>
          <a:lstStyle/>
          <a:p>
            <a:r>
              <a:rPr lang="en-US" sz="1400" dirty="0" smtClean="0"/>
              <a:t>*Henry and Plesko hold positions as economists with the Statistics of Income Division of the Internal Revenue Service. The views expressed in this paper are solely those of the authors and do not represent those of the U.S. Department of Treasury or the Internal Revenue Service.</a:t>
            </a:r>
            <a:endParaRPr lang="en-US" sz="1400" dirty="0"/>
          </a:p>
        </p:txBody>
      </p:sp>
    </p:spTree>
    <p:extLst>
      <p:ext uri="{BB962C8B-B14F-4D97-AF65-F5344CB8AC3E}">
        <p14:creationId xmlns:p14="http://schemas.microsoft.com/office/powerpoint/2010/main" val="4917054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Modelling the Effect of TCJA on Organizational Form Choice</a:t>
            </a:r>
            <a:endParaRPr lang="en-US" dirty="0"/>
          </a:p>
        </p:txBody>
      </p:sp>
      <p:sp>
        <p:nvSpPr>
          <p:cNvPr id="3" name="Content Placeholder 2"/>
          <p:cNvSpPr>
            <a:spLocks noGrp="1"/>
          </p:cNvSpPr>
          <p:nvPr>
            <p:ph idx="1"/>
          </p:nvPr>
        </p:nvSpPr>
        <p:spPr/>
        <p:txBody>
          <a:bodyPr/>
          <a:lstStyle/>
          <a:p>
            <a:r>
              <a:rPr lang="en-US" dirty="0" smtClean="0"/>
              <a:t>Our model includes the effects of varying tax rates on methods of distributions to shareholder-employees:</a:t>
            </a:r>
          </a:p>
          <a:p>
            <a:pPr marL="0" indent="0">
              <a:buNone/>
            </a:pPr>
            <a:endParaRPr lang="en-US" dirty="0" smtClean="0"/>
          </a:p>
          <a:p>
            <a:pPr lvl="1">
              <a:buFont typeface="Wingdings" panose="05000000000000000000" pitchFamily="2" charset="2"/>
              <a:buChar char="Ø"/>
            </a:pPr>
            <a:r>
              <a:rPr lang="en-US" dirty="0" smtClean="0"/>
              <a:t>Salary – self-employment tax rate</a:t>
            </a:r>
          </a:p>
          <a:p>
            <a:pPr marL="457200" lvl="1" indent="0">
              <a:buNone/>
            </a:pPr>
            <a:endParaRPr lang="en-US" dirty="0" smtClean="0"/>
          </a:p>
          <a:p>
            <a:pPr lvl="1">
              <a:buFont typeface="Wingdings" panose="05000000000000000000" pitchFamily="2" charset="2"/>
              <a:buChar char="Ø"/>
            </a:pPr>
            <a:r>
              <a:rPr lang="en-US" dirty="0" smtClean="0"/>
              <a:t>Dividends/Retained Earnings – preferential rates</a:t>
            </a:r>
            <a:endParaRPr lang="en-US" dirty="0"/>
          </a:p>
          <a:p>
            <a:pPr marL="514350" indent="-514350">
              <a:buFont typeface="+mj-lt"/>
              <a:buAutoNum type="arabicPeriod"/>
            </a:pPr>
            <a:endParaRPr lang="en-US" dirty="0" smtClean="0"/>
          </a:p>
        </p:txBody>
      </p:sp>
    </p:spTree>
    <p:extLst>
      <p:ext uri="{BB962C8B-B14F-4D97-AF65-F5344CB8AC3E}">
        <p14:creationId xmlns:p14="http://schemas.microsoft.com/office/powerpoint/2010/main" val="38735564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Modelling the Effect of TCJA on Organizational Form Choice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use our model to compare after-tax rates of return for:</a:t>
            </a:r>
          </a:p>
          <a:p>
            <a:pPr lvl="1"/>
            <a:r>
              <a:rPr lang="en-US" dirty="0" smtClean="0"/>
              <a:t>C corporations, S corporations, Partnerships</a:t>
            </a:r>
          </a:p>
          <a:p>
            <a:pPr lvl="1"/>
            <a:endParaRPr lang="en-US" dirty="0"/>
          </a:p>
          <a:p>
            <a:r>
              <a:rPr lang="en-US" dirty="0" smtClean="0"/>
              <a:t>Across low ($250,000) and high ($750,000) income scenarios</a:t>
            </a:r>
          </a:p>
          <a:p>
            <a:endParaRPr lang="en-US" dirty="0"/>
          </a:p>
          <a:p>
            <a:r>
              <a:rPr lang="en-US" dirty="0" smtClean="0"/>
              <a:t>And various distribution scenarios</a:t>
            </a:r>
          </a:p>
          <a:p>
            <a:pPr lvl="1"/>
            <a:r>
              <a:rPr lang="en-US" dirty="0" smtClean="0"/>
              <a:t>0%, 50%, and 100% distributions</a:t>
            </a:r>
          </a:p>
          <a:p>
            <a:pPr lvl="1"/>
            <a:r>
              <a:rPr lang="en-US" dirty="0" smtClean="0"/>
              <a:t>Distributions comprised of 0%/100%, 50%/50%, and 100%/0% salary/dividend mix</a:t>
            </a:r>
            <a:endParaRPr lang="en-US" dirty="0"/>
          </a:p>
        </p:txBody>
      </p:sp>
    </p:spTree>
    <p:extLst>
      <p:ext uri="{BB962C8B-B14F-4D97-AF65-F5344CB8AC3E}">
        <p14:creationId xmlns:p14="http://schemas.microsoft.com/office/powerpoint/2010/main" val="428320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Modelling the Effect of TCJA on Organizational Form Choice</a:t>
            </a:r>
            <a:endParaRPr lang="en-US" dirty="0"/>
          </a:p>
        </p:txBody>
      </p:sp>
      <p:pic>
        <p:nvPicPr>
          <p:cNvPr id="4" name="Content Placeholder 3"/>
          <p:cNvPicPr>
            <a:picLocks noGrp="1" noChangeAspect="1"/>
          </p:cNvPicPr>
          <p:nvPr>
            <p:ph idx="1"/>
          </p:nvPr>
        </p:nvPicPr>
        <p:blipFill>
          <a:blip r:embed="rId3"/>
          <a:stretch>
            <a:fillRect/>
          </a:stretch>
        </p:blipFill>
        <p:spPr>
          <a:xfrm>
            <a:off x="354023" y="1690688"/>
            <a:ext cx="8481969" cy="5112232"/>
          </a:xfrm>
          <a:prstGeom prst="rect">
            <a:avLst/>
          </a:prstGeom>
        </p:spPr>
      </p:pic>
      <p:sp>
        <p:nvSpPr>
          <p:cNvPr id="3" name="TextBox 2"/>
          <p:cNvSpPr txBox="1"/>
          <p:nvPr/>
        </p:nvSpPr>
        <p:spPr>
          <a:xfrm>
            <a:off x="1058779" y="5977288"/>
            <a:ext cx="7382577" cy="369332"/>
          </a:xfrm>
          <a:prstGeom prst="rect">
            <a:avLst/>
          </a:prstGeom>
          <a:noFill/>
        </p:spPr>
        <p:txBody>
          <a:bodyPr wrap="square" rtlCol="0">
            <a:spAutoFit/>
          </a:bodyPr>
          <a:lstStyle/>
          <a:p>
            <a:r>
              <a:rPr lang="en-US" dirty="0" smtClean="0"/>
              <a:t>        </a:t>
            </a:r>
            <a:r>
              <a:rPr lang="en-US" sz="1500" b="1" dirty="0" smtClean="0"/>
              <a:t>Low Income                                High Income – SERVICE                         High Income - MFG</a:t>
            </a:r>
            <a:endParaRPr lang="en-US" sz="1500" dirty="0"/>
          </a:p>
        </p:txBody>
      </p:sp>
      <p:sp>
        <p:nvSpPr>
          <p:cNvPr id="5" name="Oval 4"/>
          <p:cNvSpPr/>
          <p:nvPr/>
        </p:nvSpPr>
        <p:spPr>
          <a:xfrm>
            <a:off x="991402" y="2762451"/>
            <a:ext cx="394636" cy="336884"/>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682817" y="3328662"/>
            <a:ext cx="394636" cy="336884"/>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385461" y="3108736"/>
            <a:ext cx="394636" cy="336884"/>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233638" y="3445620"/>
            <a:ext cx="394636" cy="336884"/>
          </a:xfrm>
          <a:prstGeom prst="ellipse">
            <a:avLst/>
          </a:prstGeom>
          <a:noFill/>
          <a:ln w="349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880135" y="3766462"/>
            <a:ext cx="394636" cy="336884"/>
          </a:xfrm>
          <a:prstGeom prst="ellipse">
            <a:avLst/>
          </a:prstGeom>
          <a:noFill/>
          <a:ln w="349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602030" y="3598020"/>
            <a:ext cx="394636" cy="336884"/>
          </a:xfrm>
          <a:prstGeom prst="ellipse">
            <a:avLst/>
          </a:prstGeom>
          <a:noFill/>
          <a:ln w="349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7388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Modelling the Effect of TCJA on Organizational Form Choice</a:t>
            </a:r>
            <a:endParaRPr lang="en-US" dirty="0"/>
          </a:p>
        </p:txBody>
      </p:sp>
      <p:pic>
        <p:nvPicPr>
          <p:cNvPr id="4" name="Content Placeholder 3"/>
          <p:cNvPicPr>
            <a:picLocks noGrp="1" noChangeAspect="1"/>
          </p:cNvPicPr>
          <p:nvPr>
            <p:ph idx="1"/>
          </p:nvPr>
        </p:nvPicPr>
        <p:blipFill>
          <a:blip r:embed="rId3"/>
          <a:stretch>
            <a:fillRect/>
          </a:stretch>
        </p:blipFill>
        <p:spPr>
          <a:xfrm>
            <a:off x="354023" y="1690688"/>
            <a:ext cx="8481969" cy="5112232"/>
          </a:xfrm>
          <a:prstGeom prst="rect">
            <a:avLst/>
          </a:prstGeom>
        </p:spPr>
      </p:pic>
      <p:sp>
        <p:nvSpPr>
          <p:cNvPr id="3" name="TextBox 2"/>
          <p:cNvSpPr txBox="1"/>
          <p:nvPr/>
        </p:nvSpPr>
        <p:spPr>
          <a:xfrm>
            <a:off x="1058779" y="5977288"/>
            <a:ext cx="7382577" cy="369332"/>
          </a:xfrm>
          <a:prstGeom prst="rect">
            <a:avLst/>
          </a:prstGeom>
          <a:noFill/>
        </p:spPr>
        <p:txBody>
          <a:bodyPr wrap="square" rtlCol="0">
            <a:spAutoFit/>
          </a:bodyPr>
          <a:lstStyle/>
          <a:p>
            <a:r>
              <a:rPr lang="en-US" dirty="0" smtClean="0"/>
              <a:t>        </a:t>
            </a:r>
            <a:r>
              <a:rPr lang="en-US" sz="1500" b="1" dirty="0" smtClean="0"/>
              <a:t>Low Income                                High Income – SERVICE                         High Income - MFG</a:t>
            </a:r>
            <a:endParaRPr lang="en-US" sz="1500" dirty="0"/>
          </a:p>
        </p:txBody>
      </p:sp>
      <p:sp>
        <p:nvSpPr>
          <p:cNvPr id="5" name="Oval 4"/>
          <p:cNvSpPr/>
          <p:nvPr/>
        </p:nvSpPr>
        <p:spPr>
          <a:xfrm>
            <a:off x="3744227" y="2762451"/>
            <a:ext cx="394636" cy="336884"/>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355431" y="2622698"/>
            <a:ext cx="394636" cy="336884"/>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059172" y="2399712"/>
            <a:ext cx="394636" cy="336884"/>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962400" y="3452112"/>
            <a:ext cx="394636" cy="336884"/>
          </a:xfrm>
          <a:prstGeom prst="ellipse">
            <a:avLst/>
          </a:prstGeom>
          <a:noFill/>
          <a:ln w="349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738838" y="2622698"/>
            <a:ext cx="394636" cy="336884"/>
          </a:xfrm>
          <a:prstGeom prst="ellipse">
            <a:avLst/>
          </a:prstGeom>
          <a:noFill/>
          <a:ln w="349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442579" y="2342763"/>
            <a:ext cx="394636" cy="336884"/>
          </a:xfrm>
          <a:prstGeom prst="ellipse">
            <a:avLst/>
          </a:prstGeom>
          <a:noFill/>
          <a:ln w="349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5433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Modelling the Effect of TCJA on Organizational Form Choice</a:t>
            </a:r>
            <a:endParaRPr lang="en-US" dirty="0"/>
          </a:p>
        </p:txBody>
      </p:sp>
      <p:pic>
        <p:nvPicPr>
          <p:cNvPr id="4" name="Content Placeholder 3"/>
          <p:cNvPicPr>
            <a:picLocks noGrp="1" noChangeAspect="1"/>
          </p:cNvPicPr>
          <p:nvPr>
            <p:ph idx="1"/>
          </p:nvPr>
        </p:nvPicPr>
        <p:blipFill>
          <a:blip r:embed="rId3"/>
          <a:stretch>
            <a:fillRect/>
          </a:stretch>
        </p:blipFill>
        <p:spPr>
          <a:xfrm>
            <a:off x="354023" y="1690688"/>
            <a:ext cx="8481969" cy="5112232"/>
          </a:xfrm>
          <a:prstGeom prst="rect">
            <a:avLst/>
          </a:prstGeom>
        </p:spPr>
      </p:pic>
      <p:sp>
        <p:nvSpPr>
          <p:cNvPr id="3" name="TextBox 2"/>
          <p:cNvSpPr txBox="1"/>
          <p:nvPr/>
        </p:nvSpPr>
        <p:spPr>
          <a:xfrm>
            <a:off x="1058779" y="5977288"/>
            <a:ext cx="7382577" cy="369332"/>
          </a:xfrm>
          <a:prstGeom prst="rect">
            <a:avLst/>
          </a:prstGeom>
          <a:noFill/>
        </p:spPr>
        <p:txBody>
          <a:bodyPr wrap="square" rtlCol="0">
            <a:spAutoFit/>
          </a:bodyPr>
          <a:lstStyle/>
          <a:p>
            <a:r>
              <a:rPr lang="en-US" dirty="0" smtClean="0"/>
              <a:t>        </a:t>
            </a:r>
            <a:r>
              <a:rPr lang="en-US" sz="1500" b="1" dirty="0" smtClean="0"/>
              <a:t>Low Income                                High Income – SERVICE                         High Income - MFG</a:t>
            </a:r>
            <a:endParaRPr lang="en-US" sz="1500" dirty="0"/>
          </a:p>
        </p:txBody>
      </p:sp>
      <p:sp>
        <p:nvSpPr>
          <p:cNvPr id="5" name="Oval 4"/>
          <p:cNvSpPr/>
          <p:nvPr/>
        </p:nvSpPr>
        <p:spPr>
          <a:xfrm>
            <a:off x="6506677" y="2762451"/>
            <a:ext cx="394636" cy="336884"/>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202549" y="2607458"/>
            <a:ext cx="394636" cy="336884"/>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898421" y="2399712"/>
            <a:ext cx="394636" cy="336884"/>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710412" y="3452112"/>
            <a:ext cx="394636" cy="336884"/>
          </a:xfrm>
          <a:prstGeom prst="ellipse">
            <a:avLst/>
          </a:prstGeom>
          <a:noFill/>
          <a:ln w="349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437313" y="3047364"/>
            <a:ext cx="394636" cy="336884"/>
          </a:xfrm>
          <a:prstGeom prst="ellipse">
            <a:avLst/>
          </a:prstGeom>
          <a:noFill/>
          <a:ln w="349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8095739" y="2944342"/>
            <a:ext cx="394636" cy="336884"/>
          </a:xfrm>
          <a:prstGeom prst="ellipse">
            <a:avLst/>
          </a:prstGeom>
          <a:noFill/>
          <a:ln w="349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816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Modelling the Effect of TCJA on Organizational Form Choice</a:t>
            </a:r>
            <a:endParaRPr lang="en-US" dirty="0"/>
          </a:p>
        </p:txBody>
      </p:sp>
      <p:pic>
        <p:nvPicPr>
          <p:cNvPr id="4" name="Content Placeholder 3"/>
          <p:cNvPicPr>
            <a:picLocks noGrp="1" noChangeAspect="1"/>
          </p:cNvPicPr>
          <p:nvPr>
            <p:ph idx="1"/>
          </p:nvPr>
        </p:nvPicPr>
        <p:blipFill>
          <a:blip r:embed="rId3"/>
          <a:stretch>
            <a:fillRect/>
          </a:stretch>
        </p:blipFill>
        <p:spPr>
          <a:xfrm>
            <a:off x="305895" y="1620770"/>
            <a:ext cx="8539722" cy="5169453"/>
          </a:xfrm>
          <a:prstGeom prst="rect">
            <a:avLst/>
          </a:prstGeom>
        </p:spPr>
      </p:pic>
      <p:sp>
        <p:nvSpPr>
          <p:cNvPr id="5" name="TextBox 4"/>
          <p:cNvSpPr txBox="1"/>
          <p:nvPr/>
        </p:nvSpPr>
        <p:spPr>
          <a:xfrm>
            <a:off x="1058779" y="5977288"/>
            <a:ext cx="7382577" cy="369332"/>
          </a:xfrm>
          <a:prstGeom prst="rect">
            <a:avLst/>
          </a:prstGeom>
          <a:noFill/>
        </p:spPr>
        <p:txBody>
          <a:bodyPr wrap="square" rtlCol="0">
            <a:spAutoFit/>
          </a:bodyPr>
          <a:lstStyle/>
          <a:p>
            <a:r>
              <a:rPr lang="en-US" dirty="0" smtClean="0"/>
              <a:t>        </a:t>
            </a:r>
            <a:r>
              <a:rPr lang="en-US" sz="1500" b="1" dirty="0" smtClean="0"/>
              <a:t>Low Income                                High Income – SERVICE                         High Income - MFG</a:t>
            </a:r>
            <a:endParaRPr lang="en-US" sz="1500" dirty="0"/>
          </a:p>
        </p:txBody>
      </p:sp>
      <p:sp>
        <p:nvSpPr>
          <p:cNvPr id="3" name="Oval 2"/>
          <p:cNvSpPr/>
          <p:nvPr/>
        </p:nvSpPr>
        <p:spPr>
          <a:xfrm>
            <a:off x="952901" y="3388092"/>
            <a:ext cx="385011" cy="29838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376345" y="3686475"/>
            <a:ext cx="311727" cy="29838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701265" y="3743150"/>
            <a:ext cx="311727" cy="29838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207861" y="3588067"/>
            <a:ext cx="311727" cy="298383"/>
          </a:xfrm>
          <a:prstGeom prst="ellipse">
            <a:avLst/>
          </a:prstGeom>
          <a:no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882942" y="3981502"/>
            <a:ext cx="311727" cy="298383"/>
          </a:xfrm>
          <a:prstGeom prst="ellipse">
            <a:avLst/>
          </a:prstGeom>
          <a:no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578693" y="3934911"/>
            <a:ext cx="311726" cy="298383"/>
          </a:xfrm>
          <a:prstGeom prst="ellipse">
            <a:avLst/>
          </a:prstGeom>
          <a:no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235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Modelling the Effect of TCJA on Organizational Form Choice</a:t>
            </a:r>
            <a:endParaRPr lang="en-US" dirty="0"/>
          </a:p>
        </p:txBody>
      </p:sp>
      <p:pic>
        <p:nvPicPr>
          <p:cNvPr id="4" name="Content Placeholder 3"/>
          <p:cNvPicPr>
            <a:picLocks noGrp="1" noChangeAspect="1"/>
          </p:cNvPicPr>
          <p:nvPr>
            <p:ph idx="1"/>
          </p:nvPr>
        </p:nvPicPr>
        <p:blipFill>
          <a:blip r:embed="rId3"/>
          <a:stretch>
            <a:fillRect/>
          </a:stretch>
        </p:blipFill>
        <p:spPr>
          <a:xfrm>
            <a:off x="305895" y="1620770"/>
            <a:ext cx="8539722" cy="5169453"/>
          </a:xfrm>
          <a:prstGeom prst="rect">
            <a:avLst/>
          </a:prstGeom>
        </p:spPr>
      </p:pic>
      <p:sp>
        <p:nvSpPr>
          <p:cNvPr id="5" name="TextBox 4"/>
          <p:cNvSpPr txBox="1"/>
          <p:nvPr/>
        </p:nvSpPr>
        <p:spPr>
          <a:xfrm>
            <a:off x="1058779" y="5977288"/>
            <a:ext cx="7382577" cy="369332"/>
          </a:xfrm>
          <a:prstGeom prst="rect">
            <a:avLst/>
          </a:prstGeom>
          <a:noFill/>
        </p:spPr>
        <p:txBody>
          <a:bodyPr wrap="square" rtlCol="0">
            <a:spAutoFit/>
          </a:bodyPr>
          <a:lstStyle/>
          <a:p>
            <a:r>
              <a:rPr lang="en-US" dirty="0" smtClean="0"/>
              <a:t>        </a:t>
            </a:r>
            <a:r>
              <a:rPr lang="en-US" sz="1500" b="1" dirty="0" smtClean="0"/>
              <a:t>Low Income                                High Income – SERVICE                         High Income - MFG</a:t>
            </a:r>
            <a:endParaRPr lang="en-US" sz="1500" dirty="0"/>
          </a:p>
        </p:txBody>
      </p:sp>
      <p:sp>
        <p:nvSpPr>
          <p:cNvPr id="3" name="Oval 2"/>
          <p:cNvSpPr/>
          <p:nvPr/>
        </p:nvSpPr>
        <p:spPr>
          <a:xfrm>
            <a:off x="3753853" y="2946333"/>
            <a:ext cx="385011" cy="29838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135346" y="3136300"/>
            <a:ext cx="311727" cy="29838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438340" y="3244716"/>
            <a:ext cx="311727" cy="29838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983000" y="3136300"/>
            <a:ext cx="311727" cy="298383"/>
          </a:xfrm>
          <a:prstGeom prst="ellipse">
            <a:avLst/>
          </a:prstGeom>
          <a:no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729066" y="3285491"/>
            <a:ext cx="311727" cy="298383"/>
          </a:xfrm>
          <a:prstGeom prst="ellipse">
            <a:avLst/>
          </a:prstGeom>
          <a:no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434823" y="3136300"/>
            <a:ext cx="311726" cy="298383"/>
          </a:xfrm>
          <a:prstGeom prst="ellipse">
            <a:avLst/>
          </a:prstGeom>
          <a:no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9411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Modelling the Effect of TCJA on Organizational Form Choice</a:t>
            </a:r>
            <a:endParaRPr lang="en-US" dirty="0"/>
          </a:p>
        </p:txBody>
      </p:sp>
      <p:pic>
        <p:nvPicPr>
          <p:cNvPr id="4" name="Content Placeholder 3"/>
          <p:cNvPicPr>
            <a:picLocks noGrp="1" noChangeAspect="1"/>
          </p:cNvPicPr>
          <p:nvPr>
            <p:ph idx="1"/>
          </p:nvPr>
        </p:nvPicPr>
        <p:blipFill>
          <a:blip r:embed="rId3"/>
          <a:stretch>
            <a:fillRect/>
          </a:stretch>
        </p:blipFill>
        <p:spPr>
          <a:xfrm>
            <a:off x="305895" y="1620770"/>
            <a:ext cx="8539722" cy="5169453"/>
          </a:xfrm>
          <a:prstGeom prst="rect">
            <a:avLst/>
          </a:prstGeom>
        </p:spPr>
      </p:pic>
      <p:sp>
        <p:nvSpPr>
          <p:cNvPr id="5" name="TextBox 4"/>
          <p:cNvSpPr txBox="1"/>
          <p:nvPr/>
        </p:nvSpPr>
        <p:spPr>
          <a:xfrm>
            <a:off x="1058779" y="5977288"/>
            <a:ext cx="7382577" cy="369332"/>
          </a:xfrm>
          <a:prstGeom prst="rect">
            <a:avLst/>
          </a:prstGeom>
          <a:noFill/>
        </p:spPr>
        <p:txBody>
          <a:bodyPr wrap="square" rtlCol="0">
            <a:spAutoFit/>
          </a:bodyPr>
          <a:lstStyle/>
          <a:p>
            <a:r>
              <a:rPr lang="en-US" dirty="0" smtClean="0"/>
              <a:t>        </a:t>
            </a:r>
            <a:r>
              <a:rPr lang="en-US" sz="1500" b="1" dirty="0" smtClean="0"/>
              <a:t>Low Income                                High Income – SERVICE                         High Income - MFG</a:t>
            </a:r>
            <a:endParaRPr lang="en-US" sz="1500" dirty="0"/>
          </a:p>
        </p:txBody>
      </p:sp>
      <p:sp>
        <p:nvSpPr>
          <p:cNvPr id="3" name="Oval 2"/>
          <p:cNvSpPr/>
          <p:nvPr/>
        </p:nvSpPr>
        <p:spPr>
          <a:xfrm>
            <a:off x="6459973" y="2987108"/>
            <a:ext cx="385011" cy="29838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911795" y="3136300"/>
            <a:ext cx="311727" cy="29838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244003" y="3244716"/>
            <a:ext cx="311727" cy="29838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787341" y="3136300"/>
            <a:ext cx="311727" cy="298383"/>
          </a:xfrm>
          <a:prstGeom prst="ellipse">
            <a:avLst/>
          </a:prstGeom>
          <a:no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422035" y="3447585"/>
            <a:ext cx="311727" cy="298383"/>
          </a:xfrm>
          <a:prstGeom prst="ellipse">
            <a:avLst/>
          </a:prstGeom>
          <a:no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8153343" y="3351455"/>
            <a:ext cx="311726" cy="298383"/>
          </a:xfrm>
          <a:prstGeom prst="ellipse">
            <a:avLst/>
          </a:prstGeom>
          <a:no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042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Anecdotal Evidence</a:t>
            </a:r>
            <a:endParaRPr lang="en-US" b="1" dirty="0"/>
          </a:p>
        </p:txBody>
      </p:sp>
      <p:sp>
        <p:nvSpPr>
          <p:cNvPr id="3" name="Content Placeholder 2"/>
          <p:cNvSpPr>
            <a:spLocks noGrp="1"/>
          </p:cNvSpPr>
          <p:nvPr>
            <p:ph idx="1"/>
          </p:nvPr>
        </p:nvSpPr>
        <p:spPr/>
        <p:txBody>
          <a:bodyPr/>
          <a:lstStyle/>
          <a:p>
            <a:r>
              <a:rPr lang="en-US" dirty="0" smtClean="0"/>
              <a:t>Be patient (in contrast to response to TRA86)</a:t>
            </a:r>
          </a:p>
          <a:p>
            <a:pPr lvl="1"/>
            <a:r>
              <a:rPr lang="en-US" dirty="0" smtClean="0"/>
              <a:t>Uncertainty with respect to bill’s longevity and interpretation of its provisions</a:t>
            </a:r>
          </a:p>
          <a:p>
            <a:pPr lvl="1"/>
            <a:endParaRPr lang="en-US" dirty="0" smtClean="0"/>
          </a:p>
          <a:p>
            <a:r>
              <a:rPr lang="en-US" dirty="0" smtClean="0"/>
              <a:t>Many individual-specific circumstances are important in the </a:t>
            </a:r>
            <a:r>
              <a:rPr lang="en-US" dirty="0" smtClean="0"/>
              <a:t>decision </a:t>
            </a:r>
            <a:r>
              <a:rPr lang="en-US" dirty="0" smtClean="0"/>
              <a:t>(KPMG, BDO)</a:t>
            </a:r>
          </a:p>
          <a:p>
            <a:endParaRPr lang="en-US" dirty="0" smtClean="0"/>
          </a:p>
          <a:p>
            <a:r>
              <a:rPr lang="en-US" dirty="0" smtClean="0"/>
              <a:t>Non-tax costs may become important (in contrast to response to TRA86)</a:t>
            </a:r>
          </a:p>
          <a:p>
            <a:pPr lvl="1"/>
            <a:r>
              <a:rPr lang="en-US" dirty="0" smtClean="0"/>
              <a:t>Ares Management LP and </a:t>
            </a:r>
            <a:r>
              <a:rPr lang="en-US" dirty="0" smtClean="0"/>
              <a:t>KKR </a:t>
            </a:r>
            <a:r>
              <a:rPr lang="en-US" dirty="0" smtClean="0"/>
              <a:t>&amp; Co LP conversions</a:t>
            </a:r>
            <a:endParaRPr lang="en-US" dirty="0"/>
          </a:p>
        </p:txBody>
      </p:sp>
    </p:spTree>
    <p:extLst>
      <p:ext uri="{BB962C8B-B14F-4D97-AF65-F5344CB8AC3E}">
        <p14:creationId xmlns:p14="http://schemas.microsoft.com/office/powerpoint/2010/main" val="30408624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 and Conclusions </a:t>
            </a:r>
            <a:endParaRPr lang="en-US" b="1" dirty="0"/>
          </a:p>
        </p:txBody>
      </p:sp>
      <p:sp>
        <p:nvSpPr>
          <p:cNvPr id="3" name="Content Placeholder 2"/>
          <p:cNvSpPr>
            <a:spLocks noGrp="1"/>
          </p:cNvSpPr>
          <p:nvPr>
            <p:ph idx="1"/>
          </p:nvPr>
        </p:nvSpPr>
        <p:spPr/>
        <p:txBody>
          <a:bodyPr/>
          <a:lstStyle/>
          <a:p>
            <a:r>
              <a:rPr lang="en-US" dirty="0" smtClean="0"/>
              <a:t>Response to TRA86 was swift in terms of organizational form and business decisions.</a:t>
            </a:r>
          </a:p>
          <a:p>
            <a:endParaRPr lang="en-US" dirty="0"/>
          </a:p>
          <a:p>
            <a:r>
              <a:rPr lang="en-US" dirty="0" smtClean="0"/>
              <a:t>Response to TCJA will be slower and net effect will likely be smaller.</a:t>
            </a:r>
          </a:p>
          <a:p>
            <a:endParaRPr lang="en-US" dirty="0"/>
          </a:p>
          <a:p>
            <a:pPr marL="0" indent="0">
              <a:buNone/>
            </a:pPr>
            <a:endParaRPr lang="en-US" dirty="0" smtClean="0"/>
          </a:p>
          <a:p>
            <a:pPr marL="0" indent="0" algn="ctr">
              <a:buNone/>
            </a:pPr>
            <a:r>
              <a:rPr lang="en-US" sz="4200" b="1" dirty="0" smtClean="0"/>
              <a:t>THANK YOU!</a:t>
            </a:r>
            <a:endParaRPr lang="en-US" sz="4200" b="1" dirty="0"/>
          </a:p>
        </p:txBody>
      </p:sp>
    </p:spTree>
    <p:extLst>
      <p:ext uri="{BB962C8B-B14F-4D97-AF65-F5344CB8AC3E}">
        <p14:creationId xmlns:p14="http://schemas.microsoft.com/office/powerpoint/2010/main" val="358748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Research Agenda</a:t>
            </a:r>
            <a:endParaRPr lang="en-US" b="1" dirty="0"/>
          </a:p>
        </p:txBody>
      </p:sp>
      <p:sp>
        <p:nvSpPr>
          <p:cNvPr id="3" name="Content Placeholder 2"/>
          <p:cNvSpPr>
            <a:spLocks noGrp="1"/>
          </p:cNvSpPr>
          <p:nvPr>
            <p:ph idx="1"/>
          </p:nvPr>
        </p:nvSpPr>
        <p:spPr/>
        <p:txBody>
          <a:bodyPr/>
          <a:lstStyle/>
          <a:p>
            <a:r>
              <a:rPr lang="en-US" b="1" dirty="0" smtClean="0"/>
              <a:t>Provide historical context to assess implications</a:t>
            </a:r>
          </a:p>
          <a:p>
            <a:pPr lvl="1">
              <a:buFont typeface="Wingdings" panose="05000000000000000000" pitchFamily="2" charset="2"/>
              <a:buChar char="Ø"/>
            </a:pPr>
            <a:r>
              <a:rPr lang="en-US" dirty="0" smtClean="0"/>
              <a:t>Analyze organizational form choices after TRA86</a:t>
            </a:r>
          </a:p>
          <a:p>
            <a:pPr lvl="1">
              <a:buFont typeface="Wingdings" panose="05000000000000000000" pitchFamily="2" charset="2"/>
              <a:buChar char="Ø"/>
            </a:pPr>
            <a:endParaRPr lang="en-US" dirty="0"/>
          </a:p>
          <a:p>
            <a:r>
              <a:rPr lang="en-US" b="1" dirty="0" smtClean="0"/>
              <a:t>Estimate magnitude of changing incentives of TCJA</a:t>
            </a:r>
          </a:p>
          <a:p>
            <a:pPr lvl="1">
              <a:buFont typeface="Wingdings" panose="05000000000000000000" pitchFamily="2" charset="2"/>
              <a:buChar char="Ø"/>
            </a:pPr>
            <a:r>
              <a:rPr lang="en-US" dirty="0" smtClean="0"/>
              <a:t>Model effect of TCJA on organizational form choices</a:t>
            </a:r>
            <a:endParaRPr lang="en-US" dirty="0"/>
          </a:p>
          <a:p>
            <a:pPr lvl="1">
              <a:buFont typeface="Wingdings" panose="05000000000000000000" pitchFamily="2" charset="2"/>
              <a:buChar char="Ø"/>
            </a:pPr>
            <a:endParaRPr lang="en-US" dirty="0" smtClean="0"/>
          </a:p>
          <a:p>
            <a:r>
              <a:rPr lang="en-US" b="1" dirty="0" smtClean="0"/>
              <a:t>Evaluate anecdotal evidence</a:t>
            </a:r>
          </a:p>
          <a:p>
            <a:pPr lvl="1">
              <a:buFont typeface="Wingdings" panose="05000000000000000000" pitchFamily="2" charset="2"/>
              <a:buChar char="Ø"/>
            </a:pPr>
            <a:r>
              <a:rPr lang="en-US" dirty="0" smtClean="0"/>
              <a:t>Summarize practitioner guidance and initial behavioral responses of firms</a:t>
            </a:r>
          </a:p>
          <a:p>
            <a:endParaRPr lang="en-US" dirty="0" smtClean="0"/>
          </a:p>
        </p:txBody>
      </p:sp>
    </p:spTree>
    <p:extLst>
      <p:ext uri="{BB962C8B-B14F-4D97-AF65-F5344CB8AC3E}">
        <p14:creationId xmlns:p14="http://schemas.microsoft.com/office/powerpoint/2010/main" val="91361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Historical Context: Tax </a:t>
            </a:r>
            <a:r>
              <a:rPr lang="en-US" b="1" dirty="0" smtClean="0"/>
              <a:t>Reform Act of 1986</a:t>
            </a:r>
            <a:endParaRPr lang="en-US" b="1" dirty="0"/>
          </a:p>
        </p:txBody>
      </p:sp>
      <p:sp>
        <p:nvSpPr>
          <p:cNvPr id="3" name="Content Placeholder 2"/>
          <p:cNvSpPr>
            <a:spLocks noGrp="1"/>
          </p:cNvSpPr>
          <p:nvPr>
            <p:ph idx="1"/>
          </p:nvPr>
        </p:nvSpPr>
        <p:spPr/>
        <p:txBody>
          <a:bodyPr/>
          <a:lstStyle/>
          <a:p>
            <a:r>
              <a:rPr lang="en-US" dirty="0" smtClean="0"/>
              <a:t>Maximum corporate tax rate: 34% + earnings taxed at individual level when distributed </a:t>
            </a:r>
          </a:p>
          <a:p>
            <a:r>
              <a:rPr lang="en-US" dirty="0" smtClean="0"/>
              <a:t>Maximum individual tax rate: 28%</a:t>
            </a:r>
          </a:p>
          <a:p>
            <a:pPr lvl="1">
              <a:buFont typeface="Wingdings" panose="05000000000000000000" pitchFamily="2" charset="2"/>
              <a:buChar char="Ø"/>
            </a:pPr>
            <a:r>
              <a:rPr lang="en-US" b="1" i="1" dirty="0" smtClean="0"/>
              <a:t>Incentive to convert to pass-through form</a:t>
            </a:r>
          </a:p>
          <a:p>
            <a:pPr lvl="1"/>
            <a:endParaRPr lang="en-US" dirty="0" smtClean="0"/>
          </a:p>
          <a:p>
            <a:r>
              <a:rPr lang="en-US" dirty="0" smtClean="0"/>
              <a:t>Empirical evidence suggests business owners responded to the incentive.</a:t>
            </a:r>
          </a:p>
          <a:p>
            <a:pPr lvl="1"/>
            <a:r>
              <a:rPr lang="en-US" dirty="0" smtClean="0"/>
              <a:t>Plesko (1994), Plesko (1995a,b), Ayers et al. (1996), Omer et al. (2000)</a:t>
            </a:r>
            <a:endParaRPr lang="en-US" dirty="0"/>
          </a:p>
        </p:txBody>
      </p:sp>
    </p:spTree>
    <p:extLst>
      <p:ext uri="{BB962C8B-B14F-4D97-AF65-F5344CB8AC3E}">
        <p14:creationId xmlns:p14="http://schemas.microsoft.com/office/powerpoint/2010/main" val="1110661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Historical Context: Tax Reform Act of 1986</a:t>
            </a:r>
            <a:endParaRPr lang="en-US" b="1" dirty="0"/>
          </a:p>
        </p:txBody>
      </p:sp>
      <p:sp>
        <p:nvSpPr>
          <p:cNvPr id="3" name="Content Placeholder 2"/>
          <p:cNvSpPr>
            <a:spLocks noGrp="1"/>
          </p:cNvSpPr>
          <p:nvPr>
            <p:ph idx="1"/>
          </p:nvPr>
        </p:nvSpPr>
        <p:spPr/>
        <p:txBody>
          <a:bodyPr/>
          <a:lstStyle/>
          <a:p>
            <a:endParaRPr lang="en-US" dirty="0" smtClean="0"/>
          </a:p>
          <a:p>
            <a:r>
              <a:rPr lang="en-US" dirty="0" smtClean="0"/>
              <a:t>How did business operations change in response to the change in organizational form?</a:t>
            </a:r>
          </a:p>
          <a:p>
            <a:pPr lvl="1">
              <a:buFont typeface="Wingdings" panose="05000000000000000000" pitchFamily="2" charset="2"/>
              <a:buChar char="Ø"/>
            </a:pPr>
            <a:r>
              <a:rPr lang="en-US" dirty="0"/>
              <a:t> </a:t>
            </a:r>
            <a:r>
              <a:rPr lang="en-US" dirty="0" smtClean="0"/>
              <a:t>Economic magnitude of business operations</a:t>
            </a:r>
          </a:p>
          <a:p>
            <a:pPr lvl="1">
              <a:buFont typeface="Wingdings" panose="05000000000000000000" pitchFamily="2" charset="2"/>
              <a:buChar char="Ø"/>
            </a:pPr>
            <a:r>
              <a:rPr lang="en-US" dirty="0" smtClean="0"/>
              <a:t> Compensation mix</a:t>
            </a:r>
          </a:p>
          <a:p>
            <a:pPr lvl="1">
              <a:buFont typeface="Wingdings" panose="05000000000000000000" pitchFamily="2" charset="2"/>
              <a:buChar char="Ø"/>
            </a:pPr>
            <a:r>
              <a:rPr lang="en-US" dirty="0" smtClean="0"/>
              <a:t> Payout policy</a:t>
            </a:r>
          </a:p>
          <a:p>
            <a:pPr lvl="1">
              <a:buFont typeface="Wingdings" panose="05000000000000000000" pitchFamily="2" charset="2"/>
              <a:buChar char="Ø"/>
            </a:pPr>
            <a:r>
              <a:rPr lang="en-US" dirty="0" smtClean="0"/>
              <a:t> Related-party financing decisions</a:t>
            </a:r>
          </a:p>
          <a:p>
            <a:pPr lvl="1">
              <a:buFont typeface="Wingdings" panose="05000000000000000000" pitchFamily="2" charset="2"/>
              <a:buChar char="Ø"/>
            </a:pPr>
            <a:endParaRPr lang="en-US" dirty="0"/>
          </a:p>
          <a:p>
            <a:pPr lvl="1">
              <a:buFont typeface="Wingdings" panose="05000000000000000000" pitchFamily="2" charset="2"/>
              <a:buChar char="Ø"/>
            </a:pPr>
            <a:endParaRPr lang="en-US" dirty="0" smtClean="0"/>
          </a:p>
          <a:p>
            <a:pPr lvl="1">
              <a:buFont typeface="Wingdings" panose="05000000000000000000" pitchFamily="2" charset="2"/>
              <a:buChar char="Ø"/>
            </a:pPr>
            <a:endParaRPr lang="en-US" dirty="0" smtClean="0"/>
          </a:p>
          <a:p>
            <a:pPr lvl="1">
              <a:buFont typeface="Wingdings" panose="05000000000000000000" pitchFamily="2" charset="2"/>
              <a:buChar char="Ø"/>
            </a:pPr>
            <a:endParaRPr lang="en-US" dirty="0"/>
          </a:p>
        </p:txBody>
      </p:sp>
    </p:spTree>
    <p:extLst>
      <p:ext uri="{BB962C8B-B14F-4D97-AF65-F5344CB8AC3E}">
        <p14:creationId xmlns:p14="http://schemas.microsoft.com/office/powerpoint/2010/main" val="738143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Historical Context: Tax Reform Act of 1986</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05639701"/>
              </p:ext>
            </p:extLst>
          </p:nvPr>
        </p:nvGraphicFramePr>
        <p:xfrm>
          <a:off x="1439543" y="2436354"/>
          <a:ext cx="5746283" cy="1304610"/>
        </p:xfrm>
        <a:graphic>
          <a:graphicData uri="http://schemas.openxmlformats.org/drawingml/2006/table">
            <a:tbl>
              <a:tblPr firstRow="1" firstCol="1" bandRow="1">
                <a:tableStyleId>{5C22544A-7EE6-4342-B048-85BDC9FD1C3A}</a:tableStyleId>
              </a:tblPr>
              <a:tblGrid>
                <a:gridCol w="1470060">
                  <a:extLst>
                    <a:ext uri="{9D8B030D-6E8A-4147-A177-3AD203B41FA5}">
                      <a16:colId xmlns:a16="http://schemas.microsoft.com/office/drawing/2014/main" val="29075685"/>
                    </a:ext>
                  </a:extLst>
                </a:gridCol>
                <a:gridCol w="1985410">
                  <a:extLst>
                    <a:ext uri="{9D8B030D-6E8A-4147-A177-3AD203B41FA5}">
                      <a16:colId xmlns:a16="http://schemas.microsoft.com/office/drawing/2014/main" val="2905589212"/>
                    </a:ext>
                  </a:extLst>
                </a:gridCol>
                <a:gridCol w="2290813">
                  <a:extLst>
                    <a:ext uri="{9D8B030D-6E8A-4147-A177-3AD203B41FA5}">
                      <a16:colId xmlns:a16="http://schemas.microsoft.com/office/drawing/2014/main" val="1439340448"/>
                    </a:ext>
                  </a:extLst>
                </a:gridCol>
              </a:tblGrid>
              <a:tr h="0">
                <a:tc>
                  <a:txBody>
                    <a:bodyPr/>
                    <a:lstStyle/>
                    <a:p>
                      <a:pPr marL="0" marR="0" algn="ctr">
                        <a:lnSpc>
                          <a:spcPct val="107000"/>
                        </a:lnSpc>
                        <a:spcBef>
                          <a:spcPts val="0"/>
                        </a:spcBef>
                        <a:spcAft>
                          <a:spcPts val="0"/>
                        </a:spcAft>
                      </a:pPr>
                      <a:r>
                        <a:rPr lang="en-US" sz="1600" dirty="0">
                          <a:effectLst/>
                        </a:rPr>
                        <a:t>Pre-TRA 86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21075" marR="121075" marT="0" marB="0"/>
                </a:tc>
                <a:tc>
                  <a:txBody>
                    <a:bodyPr/>
                    <a:lstStyle/>
                    <a:p>
                      <a:pPr marL="0" marR="0" algn="ctr">
                        <a:lnSpc>
                          <a:spcPct val="107000"/>
                        </a:lnSpc>
                        <a:spcBef>
                          <a:spcPts val="0"/>
                        </a:spcBef>
                        <a:spcAft>
                          <a:spcPts val="0"/>
                        </a:spcAft>
                      </a:pPr>
                      <a:r>
                        <a:rPr lang="en-US" sz="1600" dirty="0">
                          <a:effectLst/>
                        </a:rPr>
                        <a:t>Post-TRA 86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21075" marR="121075" marT="0" marB="0"/>
                </a:tc>
                <a:tc>
                  <a:txBody>
                    <a:bodyPr/>
                    <a:lstStyle/>
                    <a:p>
                      <a:pPr marL="0" marR="0" algn="ctr">
                        <a:lnSpc>
                          <a:spcPct val="107000"/>
                        </a:lnSpc>
                        <a:spcBef>
                          <a:spcPts val="0"/>
                        </a:spcBef>
                        <a:spcAft>
                          <a:spcPts val="0"/>
                        </a:spcAft>
                      </a:pPr>
                      <a:r>
                        <a:rPr lang="en-US" sz="1600">
                          <a:effectLst/>
                        </a:rPr>
                        <a:t>Weighted N</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121075" marR="121075" marT="0" marB="0"/>
                </a:tc>
                <a:extLst>
                  <a:ext uri="{0D108BD9-81ED-4DB2-BD59-A6C34878D82A}">
                    <a16:rowId xmlns:a16="http://schemas.microsoft.com/office/drawing/2014/main" val="3663615048"/>
                  </a:ext>
                </a:extLst>
              </a:tr>
              <a:tr h="0">
                <a:tc>
                  <a:txBody>
                    <a:bodyPr/>
                    <a:lstStyle/>
                    <a:p>
                      <a:pPr marL="0" marR="0" algn="ctr">
                        <a:lnSpc>
                          <a:spcPct val="107000"/>
                        </a:lnSpc>
                        <a:spcBef>
                          <a:spcPts val="0"/>
                        </a:spcBef>
                        <a:spcAft>
                          <a:spcPts val="0"/>
                        </a:spcAft>
                      </a:pPr>
                      <a:r>
                        <a:rPr lang="en-US" sz="1600" dirty="0">
                          <a:effectLst/>
                        </a:rPr>
                        <a:t>C Corporation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21075" marR="121075" marT="0" marB="0"/>
                </a:tc>
                <a:tc>
                  <a:txBody>
                    <a:bodyPr/>
                    <a:lstStyle/>
                    <a:p>
                      <a:pPr marL="0" marR="0" algn="ctr">
                        <a:lnSpc>
                          <a:spcPct val="107000"/>
                        </a:lnSpc>
                        <a:spcBef>
                          <a:spcPts val="0"/>
                        </a:spcBef>
                        <a:spcAft>
                          <a:spcPts val="0"/>
                        </a:spcAft>
                      </a:pPr>
                      <a:r>
                        <a:rPr lang="en-US" sz="1600" b="1" dirty="0">
                          <a:solidFill>
                            <a:schemeClr val="bg1"/>
                          </a:solidFill>
                          <a:effectLst/>
                        </a:rPr>
                        <a:t>C Corporation</a:t>
                      </a:r>
                      <a:endParaRPr lang="en-US"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075" marR="121075" marT="0" marB="0">
                    <a:solidFill>
                      <a:schemeClr val="accent1"/>
                    </a:solidFill>
                  </a:tcPr>
                </a:tc>
                <a:tc>
                  <a:txBody>
                    <a:bodyPr/>
                    <a:lstStyle/>
                    <a:p>
                      <a:pPr marL="0" marR="0" algn="ctr">
                        <a:lnSpc>
                          <a:spcPct val="107000"/>
                        </a:lnSpc>
                        <a:spcBef>
                          <a:spcPts val="0"/>
                        </a:spcBef>
                        <a:spcAft>
                          <a:spcPts val="0"/>
                        </a:spcAft>
                      </a:pPr>
                      <a:r>
                        <a:rPr lang="en-US" sz="1600">
                          <a:effectLst/>
                        </a:rPr>
                        <a:t>400,045</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121075" marR="121075" marT="0" marB="0"/>
                </a:tc>
                <a:extLst>
                  <a:ext uri="{0D108BD9-81ED-4DB2-BD59-A6C34878D82A}">
                    <a16:rowId xmlns:a16="http://schemas.microsoft.com/office/drawing/2014/main" val="2151820119"/>
                  </a:ext>
                </a:extLst>
              </a:tr>
              <a:tr h="0">
                <a:tc>
                  <a:txBody>
                    <a:bodyPr/>
                    <a:lstStyle/>
                    <a:p>
                      <a:pPr marL="0" marR="0" algn="ctr">
                        <a:lnSpc>
                          <a:spcPct val="107000"/>
                        </a:lnSpc>
                        <a:spcBef>
                          <a:spcPts val="0"/>
                        </a:spcBef>
                        <a:spcAft>
                          <a:spcPts val="0"/>
                        </a:spcAft>
                      </a:pPr>
                      <a:r>
                        <a:rPr lang="en-US" sz="1600">
                          <a:effectLst/>
                        </a:rPr>
                        <a:t>C Corporation</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121075" marR="121075" marT="0" marB="0"/>
                </a:tc>
                <a:tc>
                  <a:txBody>
                    <a:bodyPr/>
                    <a:lstStyle/>
                    <a:p>
                      <a:pPr marL="0" marR="0" algn="ctr">
                        <a:lnSpc>
                          <a:spcPct val="107000"/>
                        </a:lnSpc>
                        <a:spcBef>
                          <a:spcPts val="0"/>
                        </a:spcBef>
                        <a:spcAft>
                          <a:spcPts val="0"/>
                        </a:spcAft>
                      </a:pPr>
                      <a:r>
                        <a:rPr lang="en-US" sz="1600" b="1" dirty="0">
                          <a:solidFill>
                            <a:schemeClr val="bg1"/>
                          </a:solidFill>
                          <a:effectLst/>
                        </a:rPr>
                        <a:t>S Corporation</a:t>
                      </a:r>
                      <a:endParaRPr lang="en-US"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075" marR="121075" marT="0" marB="0">
                    <a:solidFill>
                      <a:schemeClr val="accent1"/>
                    </a:solidFill>
                  </a:tcPr>
                </a:tc>
                <a:tc>
                  <a:txBody>
                    <a:bodyPr/>
                    <a:lstStyle/>
                    <a:p>
                      <a:pPr marL="0" marR="0" algn="ctr">
                        <a:lnSpc>
                          <a:spcPct val="107000"/>
                        </a:lnSpc>
                        <a:spcBef>
                          <a:spcPts val="0"/>
                        </a:spcBef>
                        <a:spcAft>
                          <a:spcPts val="0"/>
                        </a:spcAft>
                      </a:pPr>
                      <a:r>
                        <a:rPr lang="en-US" sz="1600">
                          <a:effectLst/>
                        </a:rPr>
                        <a:t>70,613</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121075" marR="121075" marT="0" marB="0"/>
                </a:tc>
                <a:extLst>
                  <a:ext uri="{0D108BD9-81ED-4DB2-BD59-A6C34878D82A}">
                    <a16:rowId xmlns:a16="http://schemas.microsoft.com/office/drawing/2014/main" val="1478643871"/>
                  </a:ext>
                </a:extLst>
              </a:tr>
              <a:tr h="0">
                <a:tc>
                  <a:txBody>
                    <a:bodyPr/>
                    <a:lstStyle/>
                    <a:p>
                      <a:pPr marL="0" marR="0" algn="ctr">
                        <a:lnSpc>
                          <a:spcPct val="107000"/>
                        </a:lnSpc>
                        <a:spcBef>
                          <a:spcPts val="0"/>
                        </a:spcBef>
                        <a:spcAft>
                          <a:spcPts val="0"/>
                        </a:spcAft>
                      </a:pPr>
                      <a:r>
                        <a:rPr lang="en-US" sz="1600">
                          <a:effectLst/>
                        </a:rPr>
                        <a:t>S Corporation</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121075" marR="121075" marT="0" marB="0"/>
                </a:tc>
                <a:tc>
                  <a:txBody>
                    <a:bodyPr/>
                    <a:lstStyle/>
                    <a:p>
                      <a:pPr marL="0" marR="0" algn="ctr">
                        <a:lnSpc>
                          <a:spcPct val="107000"/>
                        </a:lnSpc>
                        <a:spcBef>
                          <a:spcPts val="0"/>
                        </a:spcBef>
                        <a:spcAft>
                          <a:spcPts val="0"/>
                        </a:spcAft>
                      </a:pPr>
                      <a:r>
                        <a:rPr lang="en-US" sz="1600" b="1" dirty="0">
                          <a:solidFill>
                            <a:schemeClr val="bg1"/>
                          </a:solidFill>
                          <a:effectLst/>
                        </a:rPr>
                        <a:t>S Corporation</a:t>
                      </a:r>
                      <a:endParaRPr lang="en-US"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075" marR="121075" marT="0" marB="0">
                    <a:solidFill>
                      <a:schemeClr val="accent1"/>
                    </a:solidFill>
                  </a:tcPr>
                </a:tc>
                <a:tc>
                  <a:txBody>
                    <a:bodyPr/>
                    <a:lstStyle/>
                    <a:p>
                      <a:pPr marL="0" marR="0" algn="ctr">
                        <a:lnSpc>
                          <a:spcPct val="107000"/>
                        </a:lnSpc>
                        <a:spcBef>
                          <a:spcPts val="0"/>
                        </a:spcBef>
                        <a:spcAft>
                          <a:spcPts val="0"/>
                        </a:spcAft>
                      </a:pPr>
                      <a:r>
                        <a:rPr lang="en-US" sz="1600" dirty="0">
                          <a:effectLst/>
                        </a:rPr>
                        <a:t>129,945</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21075" marR="121075" marT="0" marB="0"/>
                </a:tc>
                <a:extLst>
                  <a:ext uri="{0D108BD9-81ED-4DB2-BD59-A6C34878D82A}">
                    <a16:rowId xmlns:a16="http://schemas.microsoft.com/office/drawing/2014/main" val="3375958345"/>
                  </a:ext>
                </a:extLst>
              </a:tr>
              <a:tr h="44450">
                <a:tc>
                  <a:txBody>
                    <a:bodyPr/>
                    <a:lstStyle/>
                    <a:p>
                      <a:pPr marL="0" marR="0" algn="ctr">
                        <a:lnSpc>
                          <a:spcPct val="107000"/>
                        </a:lnSpc>
                        <a:spcBef>
                          <a:spcPts val="0"/>
                        </a:spcBef>
                        <a:spcAft>
                          <a:spcPts val="0"/>
                        </a:spcAft>
                      </a:pPr>
                      <a:r>
                        <a:rPr lang="en-US" sz="1600">
                          <a:effectLst/>
                        </a:rPr>
                        <a:t>S Corporation</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121075" marR="121075" marT="0" marB="0"/>
                </a:tc>
                <a:tc>
                  <a:txBody>
                    <a:bodyPr/>
                    <a:lstStyle/>
                    <a:p>
                      <a:pPr marL="0" marR="0" algn="ctr">
                        <a:lnSpc>
                          <a:spcPct val="107000"/>
                        </a:lnSpc>
                        <a:spcBef>
                          <a:spcPts val="0"/>
                        </a:spcBef>
                        <a:spcAft>
                          <a:spcPts val="0"/>
                        </a:spcAft>
                      </a:pPr>
                      <a:r>
                        <a:rPr lang="en-US" sz="1600" b="1" dirty="0">
                          <a:solidFill>
                            <a:schemeClr val="bg1"/>
                          </a:solidFill>
                          <a:effectLst/>
                        </a:rPr>
                        <a:t>C Corporation</a:t>
                      </a:r>
                      <a:endParaRPr lang="en-US"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075" marR="121075" marT="0" marB="0">
                    <a:solidFill>
                      <a:schemeClr val="accent1"/>
                    </a:solidFill>
                  </a:tcPr>
                </a:tc>
                <a:tc>
                  <a:txBody>
                    <a:bodyPr/>
                    <a:lstStyle/>
                    <a:p>
                      <a:pPr marL="0" marR="0" algn="ctr">
                        <a:lnSpc>
                          <a:spcPct val="107000"/>
                        </a:lnSpc>
                        <a:spcBef>
                          <a:spcPts val="0"/>
                        </a:spcBef>
                        <a:spcAft>
                          <a:spcPts val="0"/>
                        </a:spcAft>
                      </a:pPr>
                      <a:r>
                        <a:rPr lang="en-US" sz="1600" dirty="0">
                          <a:effectLst/>
                        </a:rPr>
                        <a:t>3,897</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21075" marR="121075" marT="0" marB="0"/>
                </a:tc>
                <a:extLst>
                  <a:ext uri="{0D108BD9-81ED-4DB2-BD59-A6C34878D82A}">
                    <a16:rowId xmlns:a16="http://schemas.microsoft.com/office/drawing/2014/main" val="333269161"/>
                  </a:ext>
                </a:extLst>
              </a:tr>
            </a:tbl>
          </a:graphicData>
        </a:graphic>
      </p:graphicFrame>
      <p:sp>
        <p:nvSpPr>
          <p:cNvPr id="8" name="Rectangle 2"/>
          <p:cNvSpPr>
            <a:spLocks noChangeArrowheads="1"/>
          </p:cNvSpPr>
          <p:nvPr/>
        </p:nvSpPr>
        <p:spPr bwMode="auto">
          <a:xfrm>
            <a:off x="-510139" y="-75077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Panel A: Number of Corporations by Entity Type Pre- and Post-TRA 86</a:t>
            </a:r>
            <a:endParaRPr kumimoji="0" lang="en-US" altLang="en-US" sz="6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88028101"/>
              </p:ext>
            </p:extLst>
          </p:nvPr>
        </p:nvGraphicFramePr>
        <p:xfrm>
          <a:off x="2251346" y="4487000"/>
          <a:ext cx="3965575" cy="1565532"/>
        </p:xfrm>
        <a:graphic>
          <a:graphicData uri="http://schemas.openxmlformats.org/drawingml/2006/table">
            <a:tbl>
              <a:tblPr firstRow="1" firstCol="1" bandRow="1">
                <a:tableStyleId>{5C22544A-7EE6-4342-B048-85BDC9FD1C3A}</a:tableStyleId>
              </a:tblPr>
              <a:tblGrid>
                <a:gridCol w="1978660">
                  <a:extLst>
                    <a:ext uri="{9D8B030D-6E8A-4147-A177-3AD203B41FA5}">
                      <a16:colId xmlns:a16="http://schemas.microsoft.com/office/drawing/2014/main" val="1708215260"/>
                    </a:ext>
                  </a:extLst>
                </a:gridCol>
                <a:gridCol w="1986915">
                  <a:extLst>
                    <a:ext uri="{9D8B030D-6E8A-4147-A177-3AD203B41FA5}">
                      <a16:colId xmlns:a16="http://schemas.microsoft.com/office/drawing/2014/main" val="2713681533"/>
                    </a:ext>
                  </a:extLst>
                </a:gridCol>
              </a:tblGrid>
              <a:tr h="0">
                <a:tc>
                  <a:txBody>
                    <a:bodyPr/>
                    <a:lstStyle/>
                    <a:p>
                      <a:pPr marL="0" marR="0" algn="ctr">
                        <a:lnSpc>
                          <a:spcPct val="107000"/>
                        </a:lnSpc>
                        <a:spcBef>
                          <a:spcPts val="0"/>
                        </a:spcBef>
                        <a:spcAft>
                          <a:spcPts val="0"/>
                        </a:spcAft>
                      </a:pPr>
                      <a:r>
                        <a:rPr lang="en-US" sz="1600" dirty="0">
                          <a:effectLst/>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Weighted 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9833041"/>
                  </a:ext>
                </a:extLst>
              </a:tr>
              <a:tr h="0">
                <a:tc>
                  <a:txBody>
                    <a:bodyPr/>
                    <a:lstStyle/>
                    <a:p>
                      <a:pPr marL="0" marR="0" algn="ctr">
                        <a:lnSpc>
                          <a:spcPct val="107000"/>
                        </a:lnSpc>
                        <a:spcBef>
                          <a:spcPts val="0"/>
                        </a:spcBef>
                        <a:spcAft>
                          <a:spcPts val="0"/>
                        </a:spcAft>
                      </a:pPr>
                      <a:r>
                        <a:rPr lang="en-US" sz="1600" dirty="0">
                          <a:effectLst/>
                        </a:rPr>
                        <a:t>1987</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33,388</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8587912"/>
                  </a:ext>
                </a:extLst>
              </a:tr>
              <a:tr h="0">
                <a:tc>
                  <a:txBody>
                    <a:bodyPr/>
                    <a:lstStyle/>
                    <a:p>
                      <a:pPr marL="0" marR="0" algn="ctr">
                        <a:lnSpc>
                          <a:spcPct val="107000"/>
                        </a:lnSpc>
                        <a:spcBef>
                          <a:spcPts val="0"/>
                        </a:spcBef>
                        <a:spcAft>
                          <a:spcPts val="0"/>
                        </a:spcAft>
                      </a:pPr>
                      <a:r>
                        <a:rPr lang="en-US" sz="1600">
                          <a:effectLst/>
                        </a:rPr>
                        <a:t>1988</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21,865</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3212977"/>
                  </a:ext>
                </a:extLst>
              </a:tr>
              <a:tr h="0">
                <a:tc>
                  <a:txBody>
                    <a:bodyPr/>
                    <a:lstStyle/>
                    <a:p>
                      <a:pPr marL="0" marR="0" algn="ctr">
                        <a:lnSpc>
                          <a:spcPct val="107000"/>
                        </a:lnSpc>
                        <a:spcBef>
                          <a:spcPts val="0"/>
                        </a:spcBef>
                        <a:spcAft>
                          <a:spcPts val="0"/>
                        </a:spcAft>
                      </a:pPr>
                      <a:r>
                        <a:rPr lang="en-US" sz="1600">
                          <a:effectLst/>
                        </a:rPr>
                        <a:t>1989</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17,593</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5741726"/>
                  </a:ext>
                </a:extLst>
              </a:tr>
              <a:tr h="0">
                <a:tc>
                  <a:txBody>
                    <a:bodyPr/>
                    <a:lstStyle/>
                    <a:p>
                      <a:pPr marL="0" marR="0" algn="ctr">
                        <a:lnSpc>
                          <a:spcPct val="107000"/>
                        </a:lnSpc>
                        <a:spcBef>
                          <a:spcPts val="0"/>
                        </a:spcBef>
                        <a:spcAft>
                          <a:spcPts val="0"/>
                        </a:spcAft>
                      </a:pPr>
                      <a:r>
                        <a:rPr lang="en-US" sz="1600">
                          <a:effectLst/>
                        </a:rPr>
                        <a:t>1990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6,080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4678165"/>
                  </a:ext>
                </a:extLst>
              </a:tr>
              <a:tr h="0">
                <a:tc>
                  <a:txBody>
                    <a:bodyPr/>
                    <a:lstStyle/>
                    <a:p>
                      <a:pPr marL="0" marR="0" algn="ctr">
                        <a:lnSpc>
                          <a:spcPct val="107000"/>
                        </a:lnSpc>
                        <a:spcBef>
                          <a:spcPts val="0"/>
                        </a:spcBef>
                        <a:spcAft>
                          <a:spcPts val="0"/>
                        </a:spcAft>
                      </a:pPr>
                      <a:r>
                        <a:rPr lang="en-US" sz="1600">
                          <a:effectLst/>
                        </a:rPr>
                        <a:t>Total</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78,926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9356528"/>
                  </a:ext>
                </a:extLst>
              </a:tr>
            </a:tbl>
          </a:graphicData>
        </a:graphic>
      </p:graphicFrame>
      <p:sp>
        <p:nvSpPr>
          <p:cNvPr id="10" name="TextBox 9"/>
          <p:cNvSpPr txBox="1"/>
          <p:nvPr/>
        </p:nvSpPr>
        <p:spPr>
          <a:xfrm>
            <a:off x="1068404" y="2050181"/>
            <a:ext cx="6331463" cy="369332"/>
          </a:xfrm>
          <a:prstGeom prst="rect">
            <a:avLst/>
          </a:prstGeom>
          <a:noFill/>
        </p:spPr>
        <p:txBody>
          <a:bodyPr wrap="square" rtlCol="0">
            <a:spAutoFit/>
          </a:bodyPr>
          <a:lstStyle/>
          <a:p>
            <a:pPr algn="ctr"/>
            <a:r>
              <a:rPr lang="en-US" b="1" dirty="0" smtClean="0"/>
              <a:t>Number of firms by Corporate Status Pre- and Post TRA86</a:t>
            </a:r>
            <a:endParaRPr lang="en-US" b="1" dirty="0"/>
          </a:p>
        </p:txBody>
      </p:sp>
      <p:sp>
        <p:nvSpPr>
          <p:cNvPr id="11" name="TextBox 10"/>
          <p:cNvSpPr txBox="1"/>
          <p:nvPr/>
        </p:nvSpPr>
        <p:spPr>
          <a:xfrm>
            <a:off x="1068403" y="4099600"/>
            <a:ext cx="6331463" cy="369332"/>
          </a:xfrm>
          <a:prstGeom prst="rect">
            <a:avLst/>
          </a:prstGeom>
          <a:noFill/>
        </p:spPr>
        <p:txBody>
          <a:bodyPr wrap="square" rtlCol="0">
            <a:spAutoFit/>
          </a:bodyPr>
          <a:lstStyle/>
          <a:p>
            <a:pPr algn="ctr"/>
            <a:r>
              <a:rPr lang="en-US" b="1" dirty="0" smtClean="0"/>
              <a:t>C to S Conversions by Year Post TRA86</a:t>
            </a:r>
            <a:endParaRPr lang="en-US" b="1" dirty="0"/>
          </a:p>
        </p:txBody>
      </p:sp>
      <p:sp>
        <p:nvSpPr>
          <p:cNvPr id="3" name="Rounded Rectangle 2"/>
          <p:cNvSpPr/>
          <p:nvPr/>
        </p:nvSpPr>
        <p:spPr>
          <a:xfrm>
            <a:off x="1982804" y="4726004"/>
            <a:ext cx="4533499" cy="51976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679933" y="4662720"/>
            <a:ext cx="1530416" cy="646331"/>
          </a:xfrm>
          <a:prstGeom prst="rect">
            <a:avLst/>
          </a:prstGeom>
          <a:noFill/>
          <a:ln w="34925">
            <a:solidFill>
              <a:srgbClr val="FF0000"/>
            </a:solidFill>
          </a:ln>
        </p:spPr>
        <p:txBody>
          <a:bodyPr wrap="square" rtlCol="0">
            <a:spAutoFit/>
          </a:bodyPr>
          <a:lstStyle/>
          <a:p>
            <a:r>
              <a:rPr lang="en-US" dirty="0" smtClean="0"/>
              <a:t>70% of C to S Conversions</a:t>
            </a:r>
            <a:endParaRPr lang="en-US" dirty="0"/>
          </a:p>
        </p:txBody>
      </p:sp>
    </p:spTree>
    <p:extLst>
      <p:ext uri="{BB962C8B-B14F-4D97-AF65-F5344CB8AC3E}">
        <p14:creationId xmlns:p14="http://schemas.microsoft.com/office/powerpoint/2010/main" val="2137529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3"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Historical Context: Tax Reform Act of 1986</a:t>
            </a:r>
            <a:endParaRPr lang="en-US" dirty="0"/>
          </a:p>
        </p:txBody>
      </p:sp>
      <p:graphicFrame>
        <p:nvGraphicFramePr>
          <p:cNvPr id="4" name="Content Placeholder 3">
            <a:extLst>
              <a:ext uri="{FF2B5EF4-FFF2-40B4-BE49-F238E27FC236}">
                <a16:creationId xmlns:a16="http://schemas.microsoft.com/office/drawing/2014/main" id="{AD2ABE3E-5E1D-459D-8AC7-E9F3329D7A38}"/>
              </a:ext>
            </a:extLst>
          </p:cNvPr>
          <p:cNvGraphicFramePr>
            <a:graphicFrameLocks noGrp="1"/>
          </p:cNvGraphicFramePr>
          <p:nvPr>
            <p:ph idx="1"/>
            <p:extLst>
              <p:ext uri="{D42A27DB-BD31-4B8C-83A1-F6EECF244321}">
                <p14:modId xmlns:p14="http://schemas.microsoft.com/office/powerpoint/2010/main" val="2573277402"/>
              </p:ext>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03992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Historical Context: Tax Reform Act of 1986</a:t>
            </a:r>
            <a:endParaRPr lang="en-US" dirty="0"/>
          </a:p>
        </p:txBody>
      </p:sp>
      <p:pic>
        <p:nvPicPr>
          <p:cNvPr id="6" name="Content Placeholder 5"/>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93523" y="1947126"/>
            <a:ext cx="7782586" cy="4444049"/>
          </a:xfrm>
          <a:prstGeom prst="rect">
            <a:avLst/>
          </a:prstGeom>
          <a:noFill/>
        </p:spPr>
      </p:pic>
    </p:spTree>
    <p:extLst>
      <p:ext uri="{BB962C8B-B14F-4D97-AF65-F5344CB8AC3E}">
        <p14:creationId xmlns:p14="http://schemas.microsoft.com/office/powerpoint/2010/main" val="3845589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Historical Context: Tax Reform Act of 1986</a:t>
            </a:r>
            <a:endParaRPr lang="en-US" dirty="0"/>
          </a:p>
        </p:txBody>
      </p:sp>
      <p:graphicFrame>
        <p:nvGraphicFramePr>
          <p:cNvPr id="9" name="Content Placeholder 8">
            <a:extLst>
              <a:ext uri="{FF2B5EF4-FFF2-40B4-BE49-F238E27FC236}">
                <a16:creationId xmlns:a16="http://schemas.microsoft.com/office/drawing/2014/main" id="{622CB6B5-8329-4055-A9A2-69F5E1DE2C86}"/>
              </a:ext>
            </a:extLst>
          </p:cNvPr>
          <p:cNvGraphicFramePr>
            <a:graphicFrameLocks noGrp="1"/>
          </p:cNvGraphicFramePr>
          <p:nvPr>
            <p:ph idx="1"/>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37170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Modelling the Effect of TCJA on Organizational Form Choice</a:t>
            </a:r>
            <a:endParaRPr lang="en-US" b="1" dirty="0"/>
          </a:p>
        </p:txBody>
      </p:sp>
      <p:sp>
        <p:nvSpPr>
          <p:cNvPr id="3" name="Content Placeholder 2"/>
          <p:cNvSpPr>
            <a:spLocks noGrp="1"/>
          </p:cNvSpPr>
          <p:nvPr>
            <p:ph idx="1"/>
          </p:nvPr>
        </p:nvSpPr>
        <p:spPr/>
        <p:txBody>
          <a:bodyPr/>
          <a:lstStyle/>
          <a:p>
            <a:r>
              <a:rPr lang="en-US" dirty="0" smtClean="0"/>
              <a:t>Simple model of organizational form choice:</a:t>
            </a:r>
          </a:p>
          <a:p>
            <a:pPr marL="0" indent="0">
              <a:buNone/>
            </a:pPr>
            <a:endParaRPr lang="en-US" dirty="0"/>
          </a:p>
          <a:p>
            <a:pPr marL="0" indent="0" algn="ctr">
              <a:buNone/>
            </a:pPr>
            <a:r>
              <a:rPr lang="en-US" dirty="0"/>
              <a:t>(1-</a:t>
            </a:r>
            <a:r>
              <a:rPr lang="en-US" i="1" dirty="0"/>
              <a:t>τ</a:t>
            </a:r>
            <a:r>
              <a:rPr lang="en-US" i="1" baseline="-25000" dirty="0"/>
              <a:t>P</a:t>
            </a:r>
            <a:r>
              <a:rPr lang="en-US" dirty="0"/>
              <a:t>) </a:t>
            </a:r>
            <a:r>
              <a:rPr lang="en-US" sz="3500" dirty="0"/>
              <a:t>&gt;</a:t>
            </a:r>
            <a:r>
              <a:rPr lang="en-US" dirty="0"/>
              <a:t> (1-</a:t>
            </a:r>
            <a:r>
              <a:rPr lang="en-US" i="1" dirty="0"/>
              <a:t>τ</a:t>
            </a:r>
            <a:r>
              <a:rPr lang="en-US" i="1" baseline="-25000" dirty="0"/>
              <a:t>C</a:t>
            </a:r>
            <a:r>
              <a:rPr lang="en-US" dirty="0"/>
              <a:t>)(1-</a:t>
            </a:r>
            <a:r>
              <a:rPr lang="en-US" i="1" dirty="0"/>
              <a:t>τ</a:t>
            </a:r>
            <a:r>
              <a:rPr lang="en-US" i="1" baseline="-25000" dirty="0"/>
              <a:t>E</a:t>
            </a:r>
            <a:r>
              <a:rPr lang="en-US" dirty="0"/>
              <a:t>)</a:t>
            </a:r>
          </a:p>
        </p:txBody>
      </p:sp>
      <p:sp>
        <p:nvSpPr>
          <p:cNvPr id="4" name="Rounded Rectangle 3"/>
          <p:cNvSpPr/>
          <p:nvPr/>
        </p:nvSpPr>
        <p:spPr>
          <a:xfrm>
            <a:off x="2752826" y="4034140"/>
            <a:ext cx="1607418" cy="11137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After-tax return of </a:t>
            </a:r>
            <a:r>
              <a:rPr lang="en-US" dirty="0" err="1" smtClean="0"/>
              <a:t>passthrough</a:t>
            </a:r>
            <a:r>
              <a:rPr lang="en-US" dirty="0" smtClean="0"/>
              <a:t> entity</a:t>
            </a:r>
            <a:endParaRPr lang="en-US" dirty="0"/>
          </a:p>
        </p:txBody>
      </p:sp>
      <p:sp>
        <p:nvSpPr>
          <p:cNvPr id="5" name="Rounded Rectangle 4"/>
          <p:cNvSpPr/>
          <p:nvPr/>
        </p:nvSpPr>
        <p:spPr>
          <a:xfrm>
            <a:off x="5046615" y="4034140"/>
            <a:ext cx="1715825" cy="11137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After-tax return of corporate entity</a:t>
            </a:r>
            <a:endParaRPr lang="en-US" dirty="0"/>
          </a:p>
        </p:txBody>
      </p:sp>
      <p:cxnSp>
        <p:nvCxnSpPr>
          <p:cNvPr id="7" name="Straight Arrow Connector 6"/>
          <p:cNvCxnSpPr>
            <a:stCxn id="4" idx="0"/>
          </p:cNvCxnSpPr>
          <p:nvPr/>
        </p:nvCxnSpPr>
        <p:spPr>
          <a:xfrm flipV="1">
            <a:off x="3556535" y="3410046"/>
            <a:ext cx="60625" cy="624094"/>
          </a:xfrm>
          <a:prstGeom prst="straightConnector1">
            <a:avLst/>
          </a:prstGeom>
          <a:ln w="47625">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5" idx="0"/>
          </p:cNvCxnSpPr>
          <p:nvPr/>
        </p:nvCxnSpPr>
        <p:spPr>
          <a:xfrm flipH="1" flipV="1">
            <a:off x="5046616" y="3378376"/>
            <a:ext cx="857912" cy="655764"/>
          </a:xfrm>
          <a:prstGeom prst="straightConnector1">
            <a:avLst/>
          </a:prstGeom>
          <a:ln w="47625">
            <a:tailEnd type="triangle"/>
          </a:ln>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val="307352120"/>
              </p:ext>
            </p:extLst>
          </p:nvPr>
        </p:nvGraphicFramePr>
        <p:xfrm>
          <a:off x="666439" y="5500975"/>
          <a:ext cx="6398503" cy="741680"/>
        </p:xfrm>
        <a:graphic>
          <a:graphicData uri="http://schemas.openxmlformats.org/drawingml/2006/table">
            <a:tbl>
              <a:tblPr firstRow="1" bandRow="1">
                <a:tableStyleId>{5C22544A-7EE6-4342-B048-85BDC9FD1C3A}</a:tableStyleId>
              </a:tblPr>
              <a:tblGrid>
                <a:gridCol w="1848775">
                  <a:extLst>
                    <a:ext uri="{9D8B030D-6E8A-4147-A177-3AD203B41FA5}">
                      <a16:colId xmlns:a16="http://schemas.microsoft.com/office/drawing/2014/main" val="3070938217"/>
                    </a:ext>
                  </a:extLst>
                </a:gridCol>
                <a:gridCol w="2133788">
                  <a:extLst>
                    <a:ext uri="{9D8B030D-6E8A-4147-A177-3AD203B41FA5}">
                      <a16:colId xmlns:a16="http://schemas.microsoft.com/office/drawing/2014/main" val="1005973256"/>
                    </a:ext>
                  </a:extLst>
                </a:gridCol>
                <a:gridCol w="2415940">
                  <a:extLst>
                    <a:ext uri="{9D8B030D-6E8A-4147-A177-3AD203B41FA5}">
                      <a16:colId xmlns:a16="http://schemas.microsoft.com/office/drawing/2014/main" val="3497281109"/>
                    </a:ext>
                  </a:extLst>
                </a:gridCol>
              </a:tblGrid>
              <a:tr h="370840">
                <a:tc>
                  <a:txBody>
                    <a:bodyPr/>
                    <a:lstStyle/>
                    <a:p>
                      <a:r>
                        <a:rPr lang="en-US" dirty="0" smtClean="0"/>
                        <a:t>Post TRA</a:t>
                      </a:r>
                      <a:r>
                        <a:rPr lang="en-US" baseline="0" dirty="0" smtClean="0"/>
                        <a:t> 86</a:t>
                      </a:r>
                      <a:endParaRPr lang="en-US" dirty="0"/>
                    </a:p>
                  </a:txBody>
                  <a:tcPr/>
                </a:tc>
                <a:tc>
                  <a:txBody>
                    <a:bodyPr/>
                    <a:lstStyle/>
                    <a:p>
                      <a:pPr algn="ctr"/>
                      <a:r>
                        <a:rPr lang="en-US" dirty="0" smtClean="0"/>
                        <a:t>72%</a:t>
                      </a:r>
                      <a:endParaRPr lang="en-US" dirty="0"/>
                    </a:p>
                  </a:txBody>
                  <a:tcPr/>
                </a:tc>
                <a:tc>
                  <a:txBody>
                    <a:bodyPr/>
                    <a:lstStyle/>
                    <a:p>
                      <a:pPr algn="ctr"/>
                      <a:r>
                        <a:rPr lang="en-US" dirty="0" smtClean="0"/>
                        <a:t>48%</a:t>
                      </a:r>
                      <a:endParaRPr lang="en-US" dirty="0"/>
                    </a:p>
                  </a:txBody>
                  <a:tcPr/>
                </a:tc>
                <a:extLst>
                  <a:ext uri="{0D108BD9-81ED-4DB2-BD59-A6C34878D82A}">
                    <a16:rowId xmlns:a16="http://schemas.microsoft.com/office/drawing/2014/main" val="2430035844"/>
                  </a:ext>
                </a:extLst>
              </a:tr>
              <a:tr h="370840">
                <a:tc>
                  <a:txBody>
                    <a:bodyPr/>
                    <a:lstStyle/>
                    <a:p>
                      <a:r>
                        <a:rPr lang="en-US" dirty="0" smtClean="0"/>
                        <a:t>Post TCJA</a:t>
                      </a:r>
                      <a:endParaRPr lang="en-US" dirty="0"/>
                    </a:p>
                  </a:txBody>
                  <a:tcPr/>
                </a:tc>
                <a:tc>
                  <a:txBody>
                    <a:bodyPr/>
                    <a:lstStyle/>
                    <a:p>
                      <a:pPr algn="ctr"/>
                      <a:r>
                        <a:rPr lang="en-US" dirty="0" smtClean="0"/>
                        <a:t>63%</a:t>
                      </a:r>
                      <a:endParaRPr lang="en-US" dirty="0"/>
                    </a:p>
                  </a:txBody>
                  <a:tcPr/>
                </a:tc>
                <a:tc>
                  <a:txBody>
                    <a:bodyPr/>
                    <a:lstStyle/>
                    <a:p>
                      <a:pPr algn="ctr"/>
                      <a:r>
                        <a:rPr lang="en-US" dirty="0" smtClean="0"/>
                        <a:t>63.2%</a:t>
                      </a:r>
                      <a:endParaRPr lang="en-US" dirty="0"/>
                    </a:p>
                  </a:txBody>
                  <a:tcPr/>
                </a:tc>
                <a:extLst>
                  <a:ext uri="{0D108BD9-81ED-4DB2-BD59-A6C34878D82A}">
                    <a16:rowId xmlns:a16="http://schemas.microsoft.com/office/drawing/2014/main" val="3215038120"/>
                  </a:ext>
                </a:extLst>
              </a:tr>
            </a:tbl>
          </a:graphicData>
        </a:graphic>
      </p:graphicFrame>
    </p:spTree>
    <p:extLst>
      <p:ext uri="{BB962C8B-B14F-4D97-AF65-F5344CB8AC3E}">
        <p14:creationId xmlns:p14="http://schemas.microsoft.com/office/powerpoint/2010/main" val="4039996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2445</TotalTime>
  <Words>843</Words>
  <Application>Microsoft Office PowerPoint</Application>
  <PresentationFormat>On-screen Show (4:3)</PresentationFormat>
  <Paragraphs>151</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Times New Roman</vt:lpstr>
      <vt:lpstr>Wingdings</vt:lpstr>
      <vt:lpstr>Office Theme</vt:lpstr>
      <vt:lpstr>Tax Policy and Organizational Form: Assessing the Effects of the Tax Cuts and Jobs Act</vt:lpstr>
      <vt:lpstr>Research Agenda</vt:lpstr>
      <vt:lpstr>Historical Context: Tax Reform Act of 1986</vt:lpstr>
      <vt:lpstr>Historical Context: Tax Reform Act of 1986</vt:lpstr>
      <vt:lpstr>Historical Context: Tax Reform Act of 1986</vt:lpstr>
      <vt:lpstr>Historical Context: Tax Reform Act of 1986</vt:lpstr>
      <vt:lpstr>Historical Context: Tax Reform Act of 1986</vt:lpstr>
      <vt:lpstr>Historical Context: Tax Reform Act of 1986</vt:lpstr>
      <vt:lpstr>Modelling the Effect of TCJA on Organizational Form Choice</vt:lpstr>
      <vt:lpstr>Modelling the Effect of TCJA on Organizational Form Choice</vt:lpstr>
      <vt:lpstr>Modelling the Effect of TCJA on Organizational Form Choice</vt:lpstr>
      <vt:lpstr>Modelling the Effect of TCJA on Organizational Form Choice</vt:lpstr>
      <vt:lpstr>Modelling the Effect of TCJA on Organizational Form Choice</vt:lpstr>
      <vt:lpstr>Modelling the Effect of TCJA on Organizational Form Choice</vt:lpstr>
      <vt:lpstr>Modelling the Effect of TCJA on Organizational Form Choice</vt:lpstr>
      <vt:lpstr>Modelling the Effect of TCJA on Organizational Form Choice</vt:lpstr>
      <vt:lpstr>Modelling the Effect of TCJA on Organizational Form Choice</vt:lpstr>
      <vt:lpstr>Anecdotal Evidence</vt:lpstr>
      <vt:lpstr>Summary and Conclusions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Leigh Ann Dye (ladye)</dc:creator>
  <cp:lastModifiedBy>Erin Emily Henry (eeellis)</cp:lastModifiedBy>
  <cp:revision>57</cp:revision>
  <cp:lastPrinted>2018-05-15T19:24:54Z</cp:lastPrinted>
  <dcterms:created xsi:type="dcterms:W3CDTF">2016-10-27T19:58:20Z</dcterms:created>
  <dcterms:modified xsi:type="dcterms:W3CDTF">2018-05-15T20:15:14Z</dcterms:modified>
</cp:coreProperties>
</file>