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61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8793"/>
            <a:ext cx="9144000" cy="5302191"/>
          </a:xfrm>
          <a:prstGeom prst="rect">
            <a:avLst/>
          </a:prstGeom>
        </p:spPr>
        <p:txBody>
          <a:bodyPr lIns="274320" rIns="457200" bIns="457200"/>
          <a:lstStyle>
            <a:lvl1pPr marL="228600" indent="-228600">
              <a:spcBef>
                <a:spcPts val="3000"/>
              </a:spcBef>
              <a:buClr>
                <a:srgbClr val="4B4B4B"/>
              </a:buClr>
              <a:buFont typeface="Wingdings" panose="05000000000000000000" pitchFamily="2" charset="2"/>
              <a:buChar char="§"/>
              <a:defRPr sz="2000"/>
            </a:lvl1pPr>
            <a:lvl2pPr marL="685800" indent="-228600">
              <a:buClr>
                <a:srgbClr val="4B4B4B"/>
              </a:buClr>
              <a:buFont typeface="Arial" panose="020B0604020202020204" pitchFamily="34" charset="0"/>
              <a:buChar char="–"/>
              <a:defRPr sz="2000"/>
            </a:lvl2pPr>
            <a:lvl3pPr marL="1143000" indent="-228600">
              <a:buClr>
                <a:srgbClr val="4B4B4B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4B4B4B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4B4B4B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520985"/>
            <a:ext cx="9144000" cy="337015"/>
          </a:xfrm>
          <a:prstGeom prst="rect">
            <a:avLst/>
          </a:prstGeom>
          <a:solidFill>
            <a:srgbClr val="000000">
              <a:alpha val="10196"/>
            </a:srgbClr>
          </a:solidFill>
        </p:spPr>
        <p:txBody>
          <a:bodyPr lIns="274320" tIns="91440" rIns="457200" bIns="91440"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100" baseline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218793"/>
          </a:xfrm>
          <a:prstGeom prst="rect">
            <a:avLst/>
          </a:prstGeom>
        </p:spPr>
        <p:txBody>
          <a:bodyPr lIns="274320" tIns="274320" rIns="457200" bIns="91440">
            <a:no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 (keep to one or two lines, please)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93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6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2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5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2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1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1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E31C-B330-45B3-B06C-99BDDD5A5383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5919-0E41-4F8F-91D8-6F3A930A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2362200"/>
            <a:ext cx="701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The Effects of the 2017 Tax Act on Itemized Deductions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52400" y="41910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Ed Harris</a:t>
            </a:r>
          </a:p>
          <a:p>
            <a:r>
              <a:rPr lang="en-US" sz="2400" b="1" dirty="0" smtClean="0"/>
              <a:t>Congressional Budget Office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04800" y="57912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presentation </a:t>
            </a:r>
            <a:r>
              <a:rPr lang="en-US" dirty="0"/>
              <a:t>has not been subject to CBO’s regular review and editing </a:t>
            </a:r>
            <a:r>
              <a:rPr lang="en-US" dirty="0" smtClean="0"/>
              <a:t>process. </a:t>
            </a:r>
            <a:r>
              <a:rPr lang="en-US" dirty="0"/>
              <a:t>The views expressed here should not be interpreted as CBO’s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2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18795"/>
          </a:xfrm>
          <a:prstGeom prst="rect">
            <a:avLst/>
          </a:prstGeom>
        </p:spPr>
        <p:txBody>
          <a:bodyPr/>
          <a:lstStyle/>
          <a:p>
            <a:r>
              <a:rPr lang="en-US" sz="3200" dirty="0"/>
              <a:t>Major Provisions Affecting Itemized 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95400"/>
            <a:ext cx="9144001" cy="4956162"/>
          </a:xfrm>
        </p:spPr>
        <p:txBody>
          <a:bodyPr>
            <a:noAutofit/>
          </a:bodyPr>
          <a:lstStyle/>
          <a:p>
            <a:r>
              <a:rPr lang="en-US" dirty="0"/>
              <a:t>Amount of the standard deduction is </a:t>
            </a:r>
            <a:r>
              <a:rPr lang="en-US" dirty="0" smtClean="0"/>
              <a:t>(roughly) </a:t>
            </a:r>
            <a:r>
              <a:rPr lang="en-US" dirty="0"/>
              <a:t>doubled</a:t>
            </a:r>
          </a:p>
          <a:p>
            <a:r>
              <a:rPr lang="en-US" dirty="0" smtClean="0"/>
              <a:t>New limits on specific deductions</a:t>
            </a:r>
          </a:p>
          <a:p>
            <a:pPr lvl="1"/>
            <a:r>
              <a:rPr lang="en-US" dirty="0" smtClean="0"/>
              <a:t>State and Local Taxes limited to $10,000</a:t>
            </a:r>
          </a:p>
          <a:p>
            <a:pPr lvl="1"/>
            <a:r>
              <a:rPr lang="en-US" dirty="0" smtClean="0"/>
              <a:t>Mortgage interest limited to $750,000 of indebtedness for new mortgages, new limits on home equity loans</a:t>
            </a:r>
          </a:p>
          <a:p>
            <a:pPr lvl="1"/>
            <a:r>
              <a:rPr lang="en-US" dirty="0" smtClean="0"/>
              <a:t>Elimination of several smaller deductions </a:t>
            </a:r>
          </a:p>
          <a:p>
            <a:r>
              <a:rPr lang="en-US" dirty="0" smtClean="0"/>
              <a:t>Some expansions of existing deductions</a:t>
            </a:r>
          </a:p>
          <a:p>
            <a:pPr lvl="1"/>
            <a:r>
              <a:rPr lang="en-US" dirty="0" smtClean="0"/>
              <a:t>Repeal of the Pease limit</a:t>
            </a:r>
          </a:p>
          <a:p>
            <a:pPr lvl="1"/>
            <a:r>
              <a:rPr lang="en-US" dirty="0" smtClean="0"/>
              <a:t>Income limit on charitable contributions increased</a:t>
            </a:r>
          </a:p>
          <a:p>
            <a:r>
              <a:rPr lang="en-US" dirty="0" smtClean="0"/>
              <a:t>Lower statutory rates </a:t>
            </a:r>
          </a:p>
          <a:p>
            <a:r>
              <a:rPr lang="en-US" dirty="0" smtClean="0"/>
              <a:t>All provisions expire at the end of 2025</a:t>
            </a:r>
          </a:p>
        </p:txBody>
      </p:sp>
    </p:spTree>
    <p:extLst>
      <p:ext uri="{BB962C8B-B14F-4D97-AF65-F5344CB8AC3E}">
        <p14:creationId xmlns:p14="http://schemas.microsoft.com/office/powerpoint/2010/main" val="42922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The 2017 Act Reduces The Tax Preference For Itemized Deductions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963012"/>
              </p:ext>
            </p:extLst>
          </p:nvPr>
        </p:nvGraphicFramePr>
        <p:xfrm>
          <a:off x="369568" y="1435339"/>
          <a:ext cx="7996102" cy="186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6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7350"/>
                <a:gridCol w="1485898"/>
              </a:tblGrid>
              <a:tr h="782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rgbClr val="0D0D0D"/>
                        </a:solidFill>
                      </a:endParaRPr>
                    </a:p>
                    <a:p>
                      <a:pPr algn="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rgbClr val="0D0D0D"/>
                        </a:solidFill>
                      </a:endParaRPr>
                    </a:p>
                    <a:p>
                      <a:pPr algn="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2018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YoY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Percent</a:t>
                      </a:r>
                      <a:r>
                        <a:rPr lang="en-US" sz="1800" b="1" baseline="0" dirty="0" smtClean="0">
                          <a:solidFill>
                            <a:srgbClr val="0D0D0D"/>
                          </a:solidFill>
                        </a:rPr>
                        <a:t> Change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Returns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Itemizing (M)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7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Itemized Deductions (B)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 Value of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Deductions (B)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110444"/>
              </p:ext>
            </p:extLst>
          </p:nvPr>
        </p:nvGraphicFramePr>
        <p:xfrm>
          <a:off x="249825" y="4012248"/>
          <a:ext cx="7996102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6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7350"/>
                <a:gridCol w="148589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rgbClr val="0D0D0D"/>
                        </a:solidFill>
                      </a:endParaRPr>
                    </a:p>
                    <a:p>
                      <a:pPr algn="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2017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b="1" dirty="0" smtClean="0">
                        <a:solidFill>
                          <a:srgbClr val="0D0D0D"/>
                        </a:solidFill>
                      </a:endParaRPr>
                    </a:p>
                    <a:p>
                      <a:pPr algn="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2018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YoY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D0D0D"/>
                          </a:solidFill>
                        </a:rPr>
                        <a:t>Change</a:t>
                      </a:r>
                      <a:endParaRPr lang="en-US" sz="1800" b="1" dirty="0">
                        <a:solidFill>
                          <a:srgbClr val="0D0D0D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and Local Taxes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Mortgage Interest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Charitable Contributions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136" y="3776012"/>
            <a:ext cx="698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Marginal Subsidy Rate on Deductions (Percent)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8729" y="1275020"/>
            <a:ext cx="6980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Total Tax Subsidy for Deductions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4979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199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Major Provisions Affecting Itemized Deductions</vt:lpstr>
      <vt:lpstr>The 2017 Act Reduces The Tax Preference For Itemized Deductions</vt:lpstr>
    </vt:vector>
  </TitlesOfParts>
  <Company>Congressional Budget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Harris</dc:creator>
  <cp:lastModifiedBy>Ed Harris</cp:lastModifiedBy>
  <cp:revision>4</cp:revision>
  <dcterms:created xsi:type="dcterms:W3CDTF">2018-05-14T19:06:58Z</dcterms:created>
  <dcterms:modified xsi:type="dcterms:W3CDTF">2018-05-15T20:11:35Z</dcterms:modified>
</cp:coreProperties>
</file>