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6" r:id="rId2"/>
    <p:sldId id="313" r:id="rId3"/>
    <p:sldId id="304" r:id="rId4"/>
    <p:sldId id="314" r:id="rId5"/>
    <p:sldId id="305" r:id="rId6"/>
  </p:sldIdLst>
  <p:sldSz cx="9144000" cy="6858000" type="screen4x3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0725"/>
    <a:srgbClr val="520725"/>
    <a:srgbClr val="F2B027"/>
    <a:srgbClr val="004C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1001" autoAdjust="0"/>
  </p:normalViewPr>
  <p:slideViewPr>
    <p:cSldViewPr snapToGrid="0" snapToObjects="1">
      <p:cViewPr varScale="1">
        <p:scale>
          <a:sx n="65" d="100"/>
          <a:sy n="65" d="100"/>
        </p:scale>
        <p:origin x="8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69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6569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5BA29803-9ABE-4F5D-B2AA-4A1FD65D693A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5"/>
            <a:ext cx="2971800" cy="46569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46555"/>
            <a:ext cx="2971800" cy="46569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CF3E18BC-3407-44A3-923C-FEEB6F6731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5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69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65693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98F50DDD-5F3D-4260-9C72-8CF8A9786996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8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5"/>
            <a:ext cx="2971800" cy="46569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46555"/>
            <a:ext cx="2971800" cy="465693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5CFA91C7-6BCF-48A1-B6FF-B4C95AB879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7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6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74320" algn="l" defTabSz="914400" rtl="0" eaLnBrk="1" latinLnBrk="0" hangingPunct="1">
      <a:spcBef>
        <a:spcPts val="600"/>
      </a:spcBef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Thanks for Matthew Smith for inviting me to comment</a:t>
            </a:r>
          </a:p>
          <a:p>
            <a:r>
              <a:rPr lang="en-US" baseline="0" dirty="0" smtClean="0"/>
              <a:t>Also thanks to Brad and Erin for such timely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A91C7-6BCF-48A1-B6FF-B4C95AB879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68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T.D. 8697, 1997-1 C.B. 215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A91C7-6BCF-48A1-B6FF-B4C95AB879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0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A91C7-6BCF-48A1-B6FF-B4C95AB879A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77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A91C7-6BCF-48A1-B6FF-B4C95AB879A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10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A91C7-6BCF-48A1-B6FF-B4C95AB879A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</p:spPr>
        <p:txBody>
          <a:bodyPr/>
          <a:lstStyle>
            <a:lvl1pPr>
              <a:defRPr>
                <a:solidFill>
                  <a:srgbClr val="52072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/>
        </p:spPr>
        <p:txBody>
          <a:bodyPr/>
          <a:lstStyle>
            <a:lvl1pPr marL="0" indent="0" algn="ctr">
              <a:buNone/>
              <a:defRPr>
                <a:solidFill>
                  <a:srgbClr val="004C6B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F19B-44F4-704E-9C5C-600114A9AAA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1FE7-FF5E-F64E-B1DF-B38CA982C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88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F19B-44F4-704E-9C5C-600114A9AAA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1FE7-FF5E-F64E-B1DF-B38CA982C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F19B-44F4-704E-9C5C-600114A9AAA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1FE7-FF5E-F64E-B1DF-B38CA982C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4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>
            <a:lvl1pPr algn="l">
              <a:defRPr sz="3400" b="1" i="1">
                <a:solidFill>
                  <a:srgbClr val="520725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638"/>
            <a:ext cx="8229600" cy="4525963"/>
          </a:xfrm>
          <a:effectLst/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800">
                <a:solidFill>
                  <a:srgbClr val="520725"/>
                </a:solidFill>
                <a:effectLst/>
                <a:latin typeface="+mj-lt"/>
              </a:defRPr>
            </a:lvl1pPr>
            <a:lvl2pPr>
              <a:spcBef>
                <a:spcPts val="0"/>
              </a:spcBef>
              <a:spcAft>
                <a:spcPts val="600"/>
              </a:spcAft>
              <a:defRPr sz="2400">
                <a:solidFill>
                  <a:srgbClr val="520725"/>
                </a:solidFill>
                <a:effectLst/>
                <a:latin typeface="+mj-lt"/>
              </a:defRPr>
            </a:lvl2pPr>
            <a:lvl3pPr>
              <a:spcBef>
                <a:spcPts val="600"/>
              </a:spcBef>
              <a:spcAft>
                <a:spcPts val="0"/>
              </a:spcAft>
              <a:defRPr sz="2000">
                <a:solidFill>
                  <a:srgbClr val="520725"/>
                </a:solidFill>
                <a:effectLst/>
                <a:latin typeface="+mj-lt"/>
              </a:defRPr>
            </a:lvl3pPr>
            <a:lvl4pPr>
              <a:spcBef>
                <a:spcPts val="1000"/>
              </a:spcBef>
              <a:spcAft>
                <a:spcPts val="600"/>
              </a:spcAft>
              <a:defRPr>
                <a:solidFill>
                  <a:srgbClr val="520725"/>
                </a:solidFill>
                <a:effectLst/>
                <a:latin typeface="+mj-lt"/>
              </a:defRPr>
            </a:lvl4pPr>
            <a:lvl5pPr>
              <a:spcBef>
                <a:spcPts val="1000"/>
              </a:spcBef>
              <a:spcAft>
                <a:spcPts val="600"/>
              </a:spcAft>
              <a:defRPr>
                <a:solidFill>
                  <a:srgbClr val="520725"/>
                </a:solidFill>
                <a:effectLst/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F19B-44F4-704E-9C5C-600114A9AAA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1FE7-FF5E-F64E-B1DF-B38CA982C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4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r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effectLst/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400" smtClean="0">
                <a:solidFill>
                  <a:srgbClr val="52072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F19B-44F4-704E-9C5C-600114A9AAA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1FE7-FF5E-F64E-B1DF-B38CA982C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66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>
              <a:defRPr>
                <a:solidFill>
                  <a:srgbClr val="52072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800">
                <a:solidFill>
                  <a:srgbClr val="52072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>
              <a:defRPr sz="2400">
                <a:solidFill>
                  <a:srgbClr val="52072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>
              <a:defRPr sz="2000">
                <a:solidFill>
                  <a:srgbClr val="52072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>
              <a:defRPr sz="1800">
                <a:solidFill>
                  <a:srgbClr val="52072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>
              <a:defRPr sz="1800">
                <a:solidFill>
                  <a:srgbClr val="52072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800">
                <a:solidFill>
                  <a:srgbClr val="52072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>
              <a:defRPr sz="2400">
                <a:solidFill>
                  <a:srgbClr val="52072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>
              <a:defRPr sz="2000">
                <a:solidFill>
                  <a:srgbClr val="52072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>
              <a:defRPr sz="1800">
                <a:solidFill>
                  <a:srgbClr val="52072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>
              <a:defRPr sz="1800">
                <a:solidFill>
                  <a:srgbClr val="520725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F19B-44F4-704E-9C5C-600114A9AAA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1FE7-FF5E-F64E-B1DF-B38CA982C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99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F19B-44F4-704E-9C5C-600114A9AAA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1FE7-FF5E-F64E-B1DF-B38CA982C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4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F19B-44F4-704E-9C5C-600114A9AAA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1FE7-FF5E-F64E-B1DF-B38CA982C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8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F19B-44F4-704E-9C5C-600114A9AAA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1FE7-FF5E-F64E-B1DF-B38CA982C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7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F19B-44F4-704E-9C5C-600114A9AAA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1FE7-FF5E-F64E-B1DF-B38CA982C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2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F19B-44F4-704E-9C5C-600114A9AAA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1FE7-FF5E-F64E-B1DF-B38CA982C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9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619" y="151333"/>
            <a:ext cx="8229600" cy="970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4F19B-44F4-704E-9C5C-600114A9AAA7}" type="datetimeFigureOut">
              <a:rPr lang="en-US" smtClean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F1FE7-FF5E-F64E-B1DF-B38CA982C8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161646" y="1964517"/>
            <a:ext cx="870268" cy="9193561"/>
          </a:xfrm>
          <a:prstGeom prst="rect">
            <a:avLst/>
          </a:prstGeom>
          <a:solidFill>
            <a:srgbClr val="520725"/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703898" y="6277826"/>
            <a:ext cx="3269735" cy="43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7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2072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20725"/>
          </a:solidFill>
          <a:latin typeface=""/>
          <a:ea typeface="+mn-ea"/>
          <a:cs typeface="Candar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20725"/>
          </a:solidFill>
          <a:latin typeface=""/>
          <a:ea typeface="+mn-ea"/>
          <a:cs typeface="Candar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20725"/>
          </a:solidFill>
          <a:latin typeface=""/>
          <a:ea typeface="+mn-ea"/>
          <a:cs typeface="Candar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20725"/>
          </a:solidFill>
          <a:latin typeface=""/>
          <a:ea typeface="+mn-ea"/>
          <a:cs typeface="Candar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20725"/>
          </a:solidFill>
          <a:latin typeface=""/>
          <a:ea typeface="+mn-ea"/>
          <a:cs typeface="Candar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1881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48</a:t>
            </a:r>
            <a:r>
              <a:rPr lang="en-US" sz="3200" baseline="30000" dirty="0" smtClean="0">
                <a:latin typeface="Arial"/>
                <a:cs typeface="Arial"/>
              </a:rPr>
              <a:t>th</a:t>
            </a:r>
            <a:r>
              <a:rPr lang="en-US" sz="3200" dirty="0" smtClean="0">
                <a:latin typeface="Arial"/>
                <a:cs typeface="Arial"/>
              </a:rPr>
              <a:t> NTA Spring Symposium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1906"/>
            <a:ext cx="6400800" cy="1752600"/>
          </a:xfrm>
        </p:spPr>
        <p:txBody>
          <a:bodyPr>
            <a:noAutofit/>
          </a:bodyPr>
          <a:lstStyle/>
          <a:p>
            <a:pPr marL="342900" lvl="0" eaLnBrk="0" hangingPunct="0">
              <a:lnSpc>
                <a:spcPts val="2500"/>
              </a:lnSpc>
              <a:spcAft>
                <a:spcPts val="600"/>
              </a:spcAft>
              <a:defRPr/>
            </a:pPr>
            <a:r>
              <a:rPr lang="en-US" sz="2800" i="1" dirty="0" smtClean="0">
                <a:solidFill>
                  <a:prstClr val="black"/>
                </a:solidFill>
                <a:effectLst/>
                <a:latin typeface="+mn-lt"/>
                <a:cs typeface="Arial" pitchFamily="34" charset="0"/>
              </a:rPr>
              <a:t>What </a:t>
            </a:r>
            <a:r>
              <a:rPr lang="en-US" sz="2800" i="1" smtClean="0">
                <a:solidFill>
                  <a:prstClr val="black"/>
                </a:solidFill>
                <a:effectLst/>
                <a:latin typeface="+mn-lt"/>
                <a:cs typeface="Arial" pitchFamily="34" charset="0"/>
              </a:rPr>
              <a:t>will </a:t>
            </a:r>
            <a:r>
              <a:rPr lang="en-US" sz="2800" i="1" smtClean="0">
                <a:solidFill>
                  <a:prstClr val="black"/>
                </a:solidFill>
                <a:effectLst/>
                <a:latin typeface="+mn-lt"/>
                <a:cs typeface="Arial" pitchFamily="34" charset="0"/>
              </a:rPr>
              <a:t>pass-through </a:t>
            </a:r>
            <a:r>
              <a:rPr lang="en-US" sz="2800" i="1" dirty="0" smtClean="0">
                <a:solidFill>
                  <a:prstClr val="black"/>
                </a:solidFill>
                <a:effectLst/>
                <a:latin typeface="+mn-lt"/>
                <a:cs typeface="Arial" pitchFamily="34" charset="0"/>
              </a:rPr>
              <a:t>businesses look like under the TCJA?</a:t>
            </a:r>
            <a:r>
              <a:rPr lang="en-US" sz="2400" dirty="0" smtClean="0">
                <a:solidFill>
                  <a:prstClr val="black"/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lang="en-US" sz="2400" dirty="0" smtClean="0">
                <a:solidFill>
                  <a:prstClr val="black"/>
                </a:solidFill>
                <a:effectLst/>
                <a:latin typeface="+mn-lt"/>
                <a:cs typeface="Arial" pitchFamily="34" charset="0"/>
              </a:rPr>
            </a:br>
            <a:r>
              <a:rPr lang="en-US" sz="2400" dirty="0" smtClean="0">
                <a:solidFill>
                  <a:prstClr val="black"/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lang="en-US" sz="2400" dirty="0" smtClean="0">
                <a:solidFill>
                  <a:prstClr val="black"/>
                </a:solidFill>
                <a:effectLst/>
                <a:latin typeface="+mn-lt"/>
                <a:cs typeface="Arial" pitchFamily="34" charset="0"/>
              </a:rPr>
            </a:br>
            <a:endParaRPr lang="en-US" sz="2400" dirty="0" smtClean="0">
              <a:solidFill>
                <a:prstClr val="black"/>
              </a:solidFill>
              <a:effectLst/>
              <a:latin typeface="+mn-lt"/>
              <a:cs typeface="Arial" pitchFamily="34" charset="0"/>
            </a:endParaRPr>
          </a:p>
          <a:p>
            <a:pPr marL="342900" lvl="0" eaLnBrk="0" hangingPunct="0">
              <a:lnSpc>
                <a:spcPts val="2500"/>
              </a:lnSpc>
              <a:spcAft>
                <a:spcPts val="600"/>
              </a:spcAft>
              <a:defRPr/>
            </a:pPr>
            <a:r>
              <a:rPr lang="en-US" sz="2000" dirty="0" smtClean="0">
                <a:solidFill>
                  <a:prstClr val="black"/>
                </a:solidFill>
                <a:effectLst/>
                <a:latin typeface="+mn-lt"/>
                <a:cs typeface="Arial" pitchFamily="34" charset="0"/>
              </a:rPr>
              <a:t>Discussion</a:t>
            </a:r>
            <a:br>
              <a:rPr lang="en-US" sz="2000" dirty="0" smtClean="0">
                <a:solidFill>
                  <a:prstClr val="black"/>
                </a:solidFill>
                <a:effectLst/>
                <a:latin typeface="+mn-lt"/>
                <a:cs typeface="Arial" pitchFamily="34" charset="0"/>
              </a:rPr>
            </a:br>
            <a:r>
              <a:rPr lang="en-US" sz="2000" dirty="0" smtClean="0">
                <a:solidFill>
                  <a:prstClr val="black"/>
                </a:solidFill>
                <a:effectLst/>
                <a:latin typeface="+mn-lt"/>
                <a:cs typeface="Arial" pitchFamily="34" charset="0"/>
              </a:rPr>
              <a:t>by</a:t>
            </a:r>
            <a:endParaRPr lang="en-US" sz="2000" i="1" dirty="0">
              <a:solidFill>
                <a:prstClr val="black"/>
              </a:solidFill>
              <a:effectLst/>
              <a:latin typeface="+mn-lt"/>
              <a:cs typeface="Arial" pitchFamily="34" charset="0"/>
            </a:endParaRPr>
          </a:p>
          <a:p>
            <a:pPr marL="342900" lvl="0" eaLnBrk="0" hangingPunct="0">
              <a:lnSpc>
                <a:spcPts val="2500"/>
              </a:lnSpc>
              <a:spcAft>
                <a:spcPts val="600"/>
              </a:spcAft>
              <a:defRPr/>
            </a:pPr>
            <a:r>
              <a:rPr lang="en-US" sz="2000" dirty="0">
                <a:solidFill>
                  <a:prstClr val="black"/>
                </a:solidFill>
                <a:effectLst/>
                <a:latin typeface="+mn-lt"/>
                <a:cs typeface="Arial" pitchFamily="34" charset="0"/>
              </a:rPr>
              <a:t>John R. Robinson</a:t>
            </a:r>
            <a:br>
              <a:rPr lang="en-US" sz="2000" dirty="0">
                <a:solidFill>
                  <a:prstClr val="black"/>
                </a:solidFill>
                <a:effectLst/>
                <a:latin typeface="+mn-lt"/>
                <a:cs typeface="Arial" pitchFamily="34" charset="0"/>
              </a:rPr>
            </a:br>
            <a:r>
              <a:rPr lang="en-US" sz="2000" i="1" kern="0" dirty="0">
                <a:solidFill>
                  <a:prstClr val="black"/>
                </a:solidFill>
                <a:effectLst/>
                <a:latin typeface="+mn-lt"/>
                <a:cs typeface="+mn-cs"/>
              </a:rPr>
              <a:t>Texas A&amp;M </a:t>
            </a:r>
            <a:r>
              <a:rPr lang="en-US" sz="2000" i="1" kern="0" dirty="0" smtClean="0">
                <a:solidFill>
                  <a:prstClr val="black"/>
                </a:solidFill>
                <a:effectLst/>
                <a:latin typeface="+mn-lt"/>
                <a:cs typeface="+mn-cs"/>
              </a:rPr>
              <a:t>University</a:t>
            </a:r>
            <a:r>
              <a:rPr lang="en-US" sz="2000" i="1" kern="0" dirty="0">
                <a:solidFill>
                  <a:prstClr val="black"/>
                </a:solidFill>
                <a:effectLst/>
                <a:latin typeface="+mn-lt"/>
                <a:cs typeface="+mn-cs"/>
              </a:rPr>
              <a:t/>
            </a:r>
            <a:br>
              <a:rPr lang="en-US" sz="2000" i="1" kern="0" dirty="0">
                <a:solidFill>
                  <a:prstClr val="black"/>
                </a:solidFill>
                <a:effectLst/>
                <a:latin typeface="+mn-lt"/>
                <a:cs typeface="+mn-cs"/>
              </a:rPr>
            </a:br>
            <a:endParaRPr lang="en-US" sz="2000" i="1" kern="0" dirty="0">
              <a:solidFill>
                <a:prstClr val="black"/>
              </a:solidFill>
              <a:effectLst/>
              <a:latin typeface="+mn-lt"/>
              <a:cs typeface="+mn-cs"/>
            </a:endParaRPr>
          </a:p>
          <a:p>
            <a:pPr marL="342900" eaLnBrk="0" hangingPunct="0">
              <a:lnSpc>
                <a:spcPts val="2500"/>
              </a:lnSpc>
              <a:spcAft>
                <a:spcPts val="600"/>
              </a:spcAft>
              <a:defRPr/>
            </a:pPr>
            <a:r>
              <a:rPr lang="en-US" sz="2000" kern="0" dirty="0" smtClean="0">
                <a:solidFill>
                  <a:prstClr val="black"/>
                </a:solidFill>
                <a:latin typeface="Times New Roman" pitchFamily="18" charset="0"/>
              </a:rPr>
              <a:t>Washington, DC</a:t>
            </a:r>
            <a:r>
              <a:rPr lang="en-US" sz="2000" kern="0" dirty="0">
                <a:solidFill>
                  <a:prstClr val="black"/>
                </a:solidFill>
                <a:latin typeface="Times New Roman" pitchFamily="18" charset="0"/>
              </a:rPr>
              <a:t/>
            </a:r>
            <a:br>
              <a:rPr lang="en-US" sz="2000" kern="0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en-US" sz="2000" kern="0" dirty="0" smtClean="0">
                <a:solidFill>
                  <a:prstClr val="black"/>
                </a:solidFill>
                <a:latin typeface="Times New Roman" pitchFamily="18" charset="0"/>
              </a:rPr>
              <a:t>May 17, 2018</a:t>
            </a:r>
            <a:endParaRPr lang="en-US" sz="2000" dirty="0">
              <a:solidFill>
                <a:srgbClr val="52072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64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on </a:t>
            </a:r>
            <a:r>
              <a:rPr lang="en-US" dirty="0" smtClean="0"/>
              <a:t>Organizational Form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834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TRA of 1986</a:t>
            </a:r>
            <a:endParaRPr lang="en-US" dirty="0" smtClean="0"/>
          </a:p>
          <a:p>
            <a:pPr lvl="1"/>
            <a:r>
              <a:rPr lang="en-US" dirty="0" smtClean="0"/>
              <a:t>Dramatic reversal in relative magnitude of individual &amp; corporate tax rates</a:t>
            </a:r>
            <a:endParaRPr lang="en-US" dirty="0"/>
          </a:p>
          <a:p>
            <a:pPr lvl="1"/>
            <a:r>
              <a:rPr lang="en-US" dirty="0" smtClean="0"/>
              <a:t>Pass-through form favored</a:t>
            </a:r>
            <a:endParaRPr lang="en-US" dirty="0" smtClean="0"/>
          </a:p>
          <a:p>
            <a:pPr lvl="1"/>
            <a:r>
              <a:rPr lang="en-US" dirty="0" smtClean="0"/>
              <a:t>Costly to change organizational form</a:t>
            </a:r>
            <a:endParaRPr lang="en-US" dirty="0"/>
          </a:p>
          <a:p>
            <a:r>
              <a:rPr lang="en-US" dirty="0" smtClean="0"/>
              <a:t>TCJA of 2017</a:t>
            </a:r>
            <a:endParaRPr lang="en-US" dirty="0" smtClean="0"/>
          </a:p>
          <a:p>
            <a:pPr lvl="1"/>
            <a:r>
              <a:rPr lang="en-US" dirty="0"/>
              <a:t>Dramatic reversal in relative magnitude of individual &amp; corporate tax </a:t>
            </a:r>
            <a:r>
              <a:rPr lang="en-US" dirty="0" smtClean="0"/>
              <a:t>rates (again!)</a:t>
            </a:r>
          </a:p>
          <a:p>
            <a:pPr lvl="1"/>
            <a:r>
              <a:rPr lang="en-US" dirty="0" smtClean="0"/>
              <a:t>Speed of adjustment under check-the-box </a:t>
            </a:r>
            <a:r>
              <a:rPr lang="en-US" dirty="0"/>
              <a:t>regulations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Question(s)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 businesses alter their organizational structures?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quickly would </a:t>
            </a:r>
            <a:r>
              <a:rPr lang="en-US" dirty="0" smtClean="0"/>
              <a:t>changes (if any) in organizational structures happen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revenue implications of the expected changes in business structures?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other (unexpected?) consequences of shifts (if any) in organizational structures?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0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learn from Borden and Henry et al.?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relative effective tax rates in various scenarios.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Reinvestment versus distribution is critical.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Non-tax considerations can be a deciding factor.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Access to capital markets?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Expected expansion/growth?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Uncertainty - temporary status of individual provisions?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Flexibility in the variety of distributions to owners?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Expected appreciation in business assets.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4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us experienced 1986 and it was a long wait for the next step in the ongoing tax experiment</a:t>
            </a:r>
          </a:p>
          <a:p>
            <a:r>
              <a:rPr lang="en-US" dirty="0" smtClean="0"/>
              <a:t>Tax incentives </a:t>
            </a:r>
            <a:r>
              <a:rPr lang="en-US" dirty="0" smtClean="0"/>
              <a:t>are going to matter 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i="1" dirty="0" smtClean="0"/>
              <a:t>Thanks again for your attention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5023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6412</TotalTime>
  <Words>248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Candara</vt:lpstr>
      <vt:lpstr>Corbel</vt:lpstr>
      <vt:lpstr>Times New Roman</vt:lpstr>
      <vt:lpstr>Office Theme</vt:lpstr>
      <vt:lpstr>48th NTA Spring Symposium</vt:lpstr>
      <vt:lpstr>Background on Organizational Form Incentives</vt:lpstr>
      <vt:lpstr>The Big Question(s)</vt:lpstr>
      <vt:lpstr>What do we learn from Borden and Henry et al.?</vt:lpstr>
      <vt:lpstr>Conclusion</vt:lpstr>
    </vt:vector>
  </TitlesOfParts>
  <Company>TAMU-EMBA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Hann</dc:creator>
  <cp:lastModifiedBy>Robinson, John</cp:lastModifiedBy>
  <cp:revision>318</cp:revision>
  <cp:lastPrinted>2018-05-01T21:25:14Z</cp:lastPrinted>
  <dcterms:created xsi:type="dcterms:W3CDTF">2011-02-10T17:10:21Z</dcterms:created>
  <dcterms:modified xsi:type="dcterms:W3CDTF">2018-05-15T21:56:21Z</dcterms:modified>
</cp:coreProperties>
</file>