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12"/>
  </p:notesMasterIdLst>
  <p:handoutMasterIdLst>
    <p:handoutMasterId r:id="rId13"/>
  </p:handoutMasterIdLst>
  <p:sldIdLst>
    <p:sldId id="317" r:id="rId2"/>
    <p:sldId id="370" r:id="rId3"/>
    <p:sldId id="374" r:id="rId4"/>
    <p:sldId id="375" r:id="rId5"/>
    <p:sldId id="376" r:id="rId6"/>
    <p:sldId id="377" r:id="rId7"/>
    <p:sldId id="380" r:id="rId8"/>
    <p:sldId id="379" r:id="rId9"/>
    <p:sldId id="378" r:id="rId10"/>
    <p:sldId id="381" r:id="rId11"/>
  </p:sldIdLst>
  <p:sldSz cx="9144000" cy="6858000" type="screen4x3"/>
  <p:notesSz cx="6997700" cy="9271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43406822-BA39-DB45-9754-FE7CF38BCAFC}">
          <p14:sldIdLst>
            <p14:sldId id="317"/>
          </p14:sldIdLst>
        </p14:section>
        <p14:section name="Content Slides" id="{2964CC58-BFDC-5D4C-B0A4-960B516AA0A9}">
          <p14:sldIdLst>
            <p14:sldId id="370"/>
            <p14:sldId id="374"/>
            <p14:sldId id="375"/>
            <p14:sldId id="376"/>
            <p14:sldId id="377"/>
            <p14:sldId id="380"/>
            <p14:sldId id="379"/>
            <p14:sldId id="378"/>
            <p14:sldId id="381"/>
          </p14:sldIdLst>
        </p14:section>
        <p14:section name="Charts and Figures" id="{4086118E-E1C0-1245-AEAF-16D26CA63876}">
          <p14:sldIdLst/>
        </p14:section>
        <p14:section name="Divider Slides" id="{4090FEE6-E810-0E4D-86EB-62A7760BF0CD}">
          <p14:sldIdLst/>
        </p14:section>
        <p14:section name="Extra Elements" id="{51F96BA0-1DB8-D740-A393-EDC0F8E8781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B4D1"/>
    <a:srgbClr val="008AB1"/>
    <a:srgbClr val="009BC0"/>
    <a:srgbClr val="4F636B"/>
    <a:srgbClr val="175A92"/>
    <a:srgbClr val="534F51"/>
    <a:srgbClr val="B7B6B8"/>
    <a:srgbClr val="F0BA1B"/>
    <a:srgbClr val="F7F6F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5294" autoAdjust="0"/>
  </p:normalViewPr>
  <p:slideViewPr>
    <p:cSldViewPr snapToGrid="0" snapToObjects="1" showGuides="1">
      <p:cViewPr varScale="1">
        <p:scale>
          <a:sx n="64" d="100"/>
          <a:sy n="64" d="100"/>
        </p:scale>
        <p:origin x="133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302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516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516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935E4EA1-A99D-B048-BA0C-79C029FED16D}" type="datetimeFigureOut">
              <a:t>5/15/2018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2"/>
            <a:ext cx="3032337" cy="465159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05842"/>
            <a:ext cx="3032337" cy="465159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E929975D-F705-A745-832F-2C52B7964343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123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516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516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29341F68-DADF-2547-A6B4-F95624CB91F3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58875"/>
            <a:ext cx="4171950" cy="3128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61668"/>
            <a:ext cx="5598160" cy="3650457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2"/>
            <a:ext cx="3032337" cy="465159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842"/>
            <a:ext cx="3032337" cy="465159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EC910B79-A433-044A-A8FC-6C2E1104D2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607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75" y="1158875"/>
            <a:ext cx="4171950" cy="31289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10B79-A433-044A-A8FC-6C2E1104D2A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545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75" y="1158875"/>
            <a:ext cx="4171950" cy="31289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10B79-A433-044A-A8FC-6C2E1104D2A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07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WWW.TAXPOLICYCENTER.ORG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531392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WWW.TAXPOLICYCENTER.ORG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497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WWW.TAXPOLICYCENTER.ORG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820804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458200" y="228783"/>
            <a:ext cx="685800" cy="803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bg2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53962" y="3226359"/>
            <a:ext cx="8447139" cy="1246495"/>
          </a:xfrm>
        </p:spPr>
        <p:txBody>
          <a:bodyPr wrap="square" bIns="91440" anchor="b" anchorCtr="0">
            <a:spAutoFit/>
          </a:bodyPr>
          <a:lstStyle>
            <a:lvl1pPr>
              <a:lnSpc>
                <a:spcPct val="100000"/>
              </a:lnSpc>
              <a:spcAft>
                <a:spcPts val="900"/>
              </a:spcAft>
              <a:defRPr sz="3600" b="1" i="0" baseline="0">
                <a:solidFill>
                  <a:schemeClr val="accent1"/>
                </a:solidFill>
                <a:latin typeface="Avenir LT Pro 55 Roman" charset="0"/>
                <a:ea typeface="Avenir LT Pro 55 Roman" charset="0"/>
                <a:cs typeface="Avenir LT Pro 55 Roman" charset="0"/>
              </a:defRPr>
            </a:lvl1pPr>
          </a:lstStyle>
          <a:p>
            <a:r>
              <a:rPr lang="en-US" dirty="0"/>
              <a:t>Title of presentation here.</a:t>
            </a:r>
            <a:br>
              <a:rPr lang="en-US" dirty="0"/>
            </a:br>
            <a:r>
              <a:rPr lang="en-US" dirty="0"/>
              <a:t>Second line if needed.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66" y="425378"/>
            <a:ext cx="2902077" cy="1159764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342900" y="4472854"/>
            <a:ext cx="8458200" cy="461665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/>
            </a:lvl1pPr>
          </a:lstStyle>
          <a:p>
            <a:r>
              <a:rPr lang="en-US" sz="2400" dirty="0"/>
              <a:t>Subtitle</a:t>
            </a:r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53617" y="5827713"/>
            <a:ext cx="8489869" cy="276999"/>
          </a:xfrm>
        </p:spPr>
        <p:txBody>
          <a:bodyPr>
            <a:spAutoFit/>
          </a:bodyPr>
          <a:lstStyle>
            <a:lvl1pPr marL="0" indent="0">
              <a:buNone/>
              <a:defRPr sz="1200" baseline="0">
                <a:latin typeface="Avenir LT Pro 55 Roman" charset="0"/>
                <a:ea typeface="Avenir LT Pro 55 Roman" charset="0"/>
                <a:cs typeface="Avenir LT Pro 55 Roman" charset="0"/>
              </a:defRPr>
            </a:lvl1pPr>
          </a:lstStyle>
          <a:p>
            <a:pPr lvl="0"/>
            <a:r>
              <a:rPr lang="en-US" dirty="0"/>
              <a:t>Date and Presenter</a:t>
            </a:r>
          </a:p>
        </p:txBody>
      </p:sp>
    </p:spTree>
    <p:extLst>
      <p:ext uri="{BB962C8B-B14F-4D97-AF65-F5344CB8AC3E}">
        <p14:creationId xmlns:p14="http://schemas.microsoft.com/office/powerpoint/2010/main" val="329602618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-Colum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lIns="0" tIns="0" rIns="0" bIns="91440"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42900" y="1690688"/>
            <a:ext cx="7200900" cy="4367212"/>
          </a:xfrm>
        </p:spPr>
        <p:txBody>
          <a:bodyPr tIns="182880" bIns="91440">
            <a:noAutofit/>
          </a:bodyPr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 marL="857250" indent="-171450">
              <a:buFont typeface="LucidaGrande" charset="0"/>
              <a:buChar char="▫"/>
              <a:defRPr i="1">
                <a:latin typeface="+mn-lt"/>
              </a:defRPr>
            </a:lvl3pPr>
            <a:lvl4pPr marL="1200150" indent="-171450">
              <a:buFont typeface="LucidaGrande" charset="0"/>
              <a:buChar char="▫"/>
              <a:defRPr i="1">
                <a:latin typeface="+mn-lt"/>
              </a:defRPr>
            </a:lvl4pPr>
            <a:lvl5pPr marL="1543050" indent="-171450">
              <a:buFont typeface="LucidaGrande" charset="0"/>
              <a:buChar char="▫"/>
              <a:defRPr i="1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215215"/>
            <a:ext cx="9144000" cy="0"/>
          </a:xfrm>
          <a:prstGeom prst="line">
            <a:avLst/>
          </a:prstGeom>
          <a:ln w="31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WWW.TAXPOLICYCENTER.ORG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533400"/>
            <a:ext cx="2743200" cy="5524500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sz="1650">
                <a:latin typeface="+mn-lt"/>
              </a:defRPr>
            </a:lvl1pPr>
            <a:lvl2pPr>
              <a:defRPr sz="1500"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537724" y="533400"/>
            <a:ext cx="5263376" cy="5524500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949397" y="812181"/>
            <a:ext cx="4431443" cy="4987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2900" y="6516473"/>
            <a:ext cx="3086100" cy="10387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WWW.TAXPOLICYCENTER.ORG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533400"/>
            <a:ext cx="2743200" cy="5524500"/>
          </a:xfrm>
        </p:spPr>
        <p:txBody>
          <a:bodyPr wrap="square" lIns="0" tIns="0" rIns="0" bIns="0" anchor="ctr" anchorCtr="0">
            <a:noAutofit/>
          </a:bodyPr>
          <a:lstStyle>
            <a:lvl1pPr marL="171450" indent="-171450">
              <a:lnSpc>
                <a:spcPct val="100000"/>
              </a:lnSpc>
              <a:buFont typeface="Wingdings" charset="2"/>
              <a:buChar char="§"/>
              <a:defRPr sz="1650">
                <a:latin typeface="+mn-lt"/>
              </a:defRPr>
            </a:lvl1pPr>
            <a:lvl2pPr marL="514350" indent="-171450">
              <a:lnSpc>
                <a:spcPct val="100000"/>
              </a:lnSpc>
              <a:buFont typeface="Wingdings" charset="2"/>
              <a:buChar char="§"/>
              <a:defRPr sz="1500">
                <a:latin typeface="+mn-lt"/>
              </a:defRPr>
            </a:lvl2pPr>
            <a:lvl3pPr marL="857250" indent="-171450">
              <a:lnSpc>
                <a:spcPct val="100000"/>
              </a:lnSpc>
              <a:buFont typeface="Wingdings" charset="2"/>
              <a:buChar char="§"/>
              <a:defRPr>
                <a:latin typeface="+mn-lt"/>
              </a:defRPr>
            </a:lvl3pPr>
            <a:lvl4pPr marL="1200150" indent="-171450">
              <a:lnSpc>
                <a:spcPct val="100000"/>
              </a:lnSpc>
              <a:buFont typeface="Wingdings" charset="2"/>
              <a:buChar char="§"/>
              <a:defRPr>
                <a:latin typeface="+mn-lt"/>
              </a:defRPr>
            </a:lvl4pPr>
            <a:lvl5pPr marL="1543050" indent="-171450">
              <a:lnSpc>
                <a:spcPct val="100000"/>
              </a:lnSpc>
              <a:buFont typeface="Wingdings" charset="2"/>
              <a:buChar char="§"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537724" y="533400"/>
            <a:ext cx="5263376" cy="5524500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949397" y="812181"/>
            <a:ext cx="4431443" cy="4987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WWW.TAXPOLICYCENTER.ORG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Blue">
    <p:bg>
      <p:bgPr>
        <a:gradFill>
          <a:gsLst>
            <a:gs pos="0">
              <a:srgbClr val="175A92"/>
            </a:gs>
            <a:gs pos="97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solidFill>
            <a:schemeClr val="bg1">
              <a:alpha val="10000"/>
            </a:schemeClr>
          </a:solidFill>
        </p:spPr>
        <p:txBody>
          <a:bodyPr/>
          <a:lstStyle>
            <a:lvl1pPr>
              <a:defRPr b="0">
                <a:ln>
                  <a:solidFill>
                    <a:schemeClr val="bg1"/>
                  </a:solidFill>
                </a:ln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2900" y="1981200"/>
            <a:ext cx="8458200" cy="2895600"/>
          </a:xfrm>
        </p:spPr>
        <p:txBody>
          <a:bodyPr>
            <a:no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2">
                    <a:alpha val="50000"/>
                  </a:schemeClr>
                </a:solidFill>
              </a:defRPr>
            </a:lvl1pPr>
          </a:lstStyle>
          <a:p>
            <a:r>
              <a:rPr lang="en-US" dirty="0"/>
              <a:t>WWW.TAXPOLICYCENTER.ORG</a:t>
            </a:r>
          </a:p>
        </p:txBody>
      </p:sp>
    </p:spTree>
    <p:extLst/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entered">
    <p:bg>
      <p:bgPr>
        <a:gradFill>
          <a:gsLst>
            <a:gs pos="0">
              <a:srgbClr val="4F636B"/>
            </a:gs>
            <a:gs pos="97000">
              <a:schemeClr val="tx2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solidFill>
            <a:schemeClr val="bg1">
              <a:alpha val="10000"/>
            </a:schemeClr>
          </a:solidFill>
          <a:ln>
            <a:noFill/>
          </a:ln>
        </p:spPr>
        <p:txBody>
          <a:bodyPr/>
          <a:lstStyle>
            <a:lvl1pPr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2900" y="1981200"/>
            <a:ext cx="8458200" cy="2895600"/>
          </a:xfrm>
        </p:spPr>
        <p:txBody>
          <a:bodyPr>
            <a:no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2">
                    <a:alpha val="50000"/>
                  </a:schemeClr>
                </a:solidFill>
              </a:defRPr>
            </a:lvl1pPr>
          </a:lstStyle>
          <a:p>
            <a:r>
              <a:rPr lang="en-US" dirty="0"/>
              <a:t>WWW.TAXPOLICYCENTER.ORG</a:t>
            </a:r>
          </a:p>
        </p:txBody>
      </p:sp>
    </p:spTree>
    <p:extLst/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WWW.TAXPOLICYCENTER.ORG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783118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WWW.TAXPOLICYCENTER.ORG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391800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WWW.TAXPOLICYCENTER.ORG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07188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WWW.TAXPOLICYCENTER.ORG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5176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WWW.TAXPOLICYCENTER.ORG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08074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WWW.TAXPOLICYCENTER.ORG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41922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WWW.TAXPOLICYCENTER.ORG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316329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WWW.TAXPOLICYCENTER.ORG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796174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WWW.TAXPOLICYCENTER.ORG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9144000" cy="1306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5909" y="265566"/>
            <a:ext cx="490384" cy="55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90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58" r:id="rId13"/>
    <p:sldLayoutId id="2147483656" r:id="rId14"/>
    <p:sldLayoutId id="2147483650" r:id="rId15"/>
    <p:sldLayoutId id="2147483657" r:id="rId16"/>
    <p:sldLayoutId id="2147483674" r:id="rId17"/>
  </p:sldLayoutIdLst>
  <p:transition>
    <p:fade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1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pos="1944" userDrawn="1">
          <p15:clr>
            <a:srgbClr val="F26B43"/>
          </p15:clr>
        </p15:guide>
        <p15:guide id="7" pos="5544" userDrawn="1">
          <p15:clr>
            <a:srgbClr val="F26B43"/>
          </p15:clr>
        </p15:guide>
        <p15:guide id="8" orient="horz" pos="417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3963" y="2651760"/>
            <a:ext cx="6304936" cy="1246495"/>
          </a:xfrm>
        </p:spPr>
        <p:txBody>
          <a:bodyPr/>
          <a:lstStyle/>
          <a:p>
            <a:r>
              <a:rPr lang="en-US" dirty="0"/>
              <a:t>TCJA and the State and Local Tax Deduction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1400175" y="4211889"/>
            <a:ext cx="6343650" cy="830997"/>
          </a:xfrm>
        </p:spPr>
        <p:txBody>
          <a:bodyPr/>
          <a:lstStyle/>
          <a:p>
            <a:r>
              <a:rPr lang="en-US" dirty="0"/>
              <a:t>National Tax Association 48th Annual Spring Symposium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408213" y="5228035"/>
            <a:ext cx="6367402" cy="564257"/>
          </a:xfrm>
        </p:spPr>
        <p:txBody>
          <a:bodyPr/>
          <a:lstStyle/>
          <a:p>
            <a:r>
              <a:rPr lang="en-US" dirty="0"/>
              <a:t>May 2018</a:t>
            </a:r>
          </a:p>
          <a:p>
            <a:r>
              <a:rPr lang="en-US" dirty="0"/>
              <a:t>Frank J. Sammartino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927260" y="985755"/>
            <a:ext cx="1172497" cy="1172497"/>
          </a:xfrm>
          <a:prstGeom prst="rect">
            <a:avLst/>
          </a:prstGeom>
          <a:solidFill>
            <a:srgbClr val="008AB1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2" name="Rectangle 21"/>
          <p:cNvSpPr/>
          <p:nvPr/>
        </p:nvSpPr>
        <p:spPr>
          <a:xfrm>
            <a:off x="6710517" y="985755"/>
            <a:ext cx="1172497" cy="1172497"/>
          </a:xfrm>
          <a:prstGeom prst="rect">
            <a:avLst/>
          </a:prstGeom>
          <a:solidFill>
            <a:srgbClr val="53B4D1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3" name="Rectangle 22"/>
          <p:cNvSpPr/>
          <p:nvPr/>
        </p:nvSpPr>
        <p:spPr>
          <a:xfrm>
            <a:off x="5486401" y="989415"/>
            <a:ext cx="1172497" cy="1172497"/>
          </a:xfrm>
          <a:prstGeom prst="rect">
            <a:avLst/>
          </a:prstGeom>
          <a:solidFill>
            <a:srgbClr val="008AB1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4" name="Rectangle 23"/>
          <p:cNvSpPr/>
          <p:nvPr/>
        </p:nvSpPr>
        <p:spPr>
          <a:xfrm>
            <a:off x="7927260" y="2201286"/>
            <a:ext cx="1172497" cy="1172497"/>
          </a:xfrm>
          <a:prstGeom prst="rect">
            <a:avLst/>
          </a:prstGeom>
          <a:solidFill>
            <a:srgbClr val="53B4D1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" name="Rectangle 24"/>
          <p:cNvSpPr/>
          <p:nvPr/>
        </p:nvSpPr>
        <p:spPr>
          <a:xfrm>
            <a:off x="6710517" y="2201286"/>
            <a:ext cx="1172497" cy="1172497"/>
          </a:xfrm>
          <a:prstGeom prst="rect">
            <a:avLst/>
          </a:prstGeom>
          <a:solidFill>
            <a:srgbClr val="008AB1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7" name="Rectangle 26"/>
          <p:cNvSpPr/>
          <p:nvPr/>
        </p:nvSpPr>
        <p:spPr>
          <a:xfrm>
            <a:off x="7927260" y="3414651"/>
            <a:ext cx="1172497" cy="1172497"/>
          </a:xfrm>
          <a:prstGeom prst="rect">
            <a:avLst/>
          </a:prstGeom>
          <a:solidFill>
            <a:srgbClr val="008AB1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91125435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883826"/>
            <a:ext cx="8178799" cy="5090347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r>
              <a:rPr lang="en-US" dirty="0"/>
              <a:t>WWW.TAXPOLICYCENTER.ORG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fld id="{B68F88C8-0A9A-DA43-95C8-7FE161A0535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87279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WWW.TAXPOLICYCENTER.ORG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t>2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752" y="914400"/>
            <a:ext cx="5863598" cy="52120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899" y="914400"/>
            <a:ext cx="2181640" cy="5212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TCJA will reduce the number of taxpayers with a tax benefit from the SALT deduction by more than half.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About 60 percent of taxpayers in the 95-99 percentiles will continue to benefit from the deduction as will more than three-quarters of taxpayers in the top 1 percent.</a:t>
            </a:r>
          </a:p>
        </p:txBody>
      </p:sp>
    </p:spTree>
    <p:extLst>
      <p:ext uri="{BB962C8B-B14F-4D97-AF65-F5344CB8AC3E}">
        <p14:creationId xmlns:p14="http://schemas.microsoft.com/office/powerpoint/2010/main" val="387623265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WWW.TAXPOLICYCENTER.ORG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" y="914400"/>
            <a:ext cx="1959997" cy="5212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The tax benefit from the SALT deduction will fall by over 70 percent for most income groups. It will fall by more than 90 percent for taxpayers in the top 1 percent and by about 65 percent for taxpayers in the 95-99 percentiles.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880" y="914400"/>
            <a:ext cx="6046470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12248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WWW.TAXPOLICYCENTER.ORG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899" y="1097280"/>
            <a:ext cx="1863588" cy="47089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The limit on the SALT deduction increases taxes for 7 percent of taxpayers. But it increases taxes for three-quarters of taxpayers in the 95-99 percentiles, and almost 90 percent of taxpayers in the top 1 percent.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872" y="914400"/>
            <a:ext cx="6046478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26274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WWW.TAXPOLICYCENTER.ORG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" y="914399"/>
            <a:ext cx="1737360" cy="44012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The top 10 percent of taxpayers pay over 90 percent of the additional tax from the limit on the SALT deduction. The top 1 percent alone pays about 57 percent of the additional tax.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914400"/>
            <a:ext cx="6331226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2232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WWW.TAXPOLICYCENTER.ORG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899" y="1645920"/>
            <a:ext cx="1585291" cy="31700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The average net tax cut differs by state.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It is highest in AK, LA, ND, SD, TX, WA, and WY, and lowest in CA, NY, and OR.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3113" y="914400"/>
            <a:ext cx="6412237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1103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WWW.TAXPOLICYCENTER.ORG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1612624"/>
            <a:ext cx="1505778" cy="28623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The percentage of taxpayers with a tax increase is highest in CA, CT, DC, MD, NJ, and NY.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3121" y="914400"/>
            <a:ext cx="6412230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41230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WWW.TAXPOLICYCENTER.ORG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199" y="1188720"/>
            <a:ext cx="1709531" cy="44012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The average net tax cut is similar across NY, TX, and VA for taxpayers in the three lowest income quintiles, but there are notable differences among higher-income groups.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880" y="914398"/>
            <a:ext cx="6046470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51706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WWW.TAXPOLICYCENTER.ORG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43050"/>
            <a:ext cx="1381540" cy="28623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Eliminating the limit on the SALT deduction removes much of the cross state differences</a:t>
            </a:r>
            <a:r>
              <a:rPr lang="en-US" sz="1350" dirty="0">
                <a:solidFill>
                  <a:schemeClr val="bg1"/>
                </a:solidFill>
              </a:rPr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914399"/>
            <a:ext cx="6311348" cy="508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03443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6241</TotalTime>
  <Words>319</Words>
  <Application>Microsoft Office PowerPoint</Application>
  <PresentationFormat>On-screen Show (4:3)</PresentationFormat>
  <Paragraphs>34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Avenir LT Pro 55 Roman</vt:lpstr>
      <vt:lpstr>Calibri</vt:lpstr>
      <vt:lpstr>Calibri Light</vt:lpstr>
      <vt:lpstr>LucidaGrande</vt:lpstr>
      <vt:lpstr>Wingdings</vt:lpstr>
      <vt:lpstr>Office Theme</vt:lpstr>
      <vt:lpstr>TCJA and the State and Local Tax Deduction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Spinner, Brittney</dc:creator>
  <cp:keywords/>
  <dc:description/>
  <cp:lastModifiedBy>Sammartino, Frank</cp:lastModifiedBy>
  <cp:revision>711</cp:revision>
  <cp:lastPrinted>2018-05-15T13:06:25Z</cp:lastPrinted>
  <dcterms:created xsi:type="dcterms:W3CDTF">2017-04-24T17:51:06Z</dcterms:created>
  <dcterms:modified xsi:type="dcterms:W3CDTF">2018-05-15T14:41:32Z</dcterms:modified>
  <cp:category/>
</cp:coreProperties>
</file>