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793"/>
            <a:ext cx="9144000" cy="5302191"/>
          </a:xfrm>
          <a:prstGeom prst="rect">
            <a:avLst/>
          </a:prstGeom>
        </p:spPr>
        <p:txBody>
          <a:bodyPr lIns="274320" rIns="457200" bIns="457200"/>
          <a:lstStyle>
            <a:lvl1pPr marL="228600" indent="-228600">
              <a:spcBef>
                <a:spcPts val="3000"/>
              </a:spcBef>
              <a:buClr>
                <a:srgbClr val="4B4B4B"/>
              </a:buClr>
              <a:buFont typeface="Wingdings" panose="05000000000000000000" pitchFamily="2" charset="2"/>
              <a:buChar char="§"/>
              <a:defRPr sz="2000"/>
            </a:lvl1pPr>
            <a:lvl2pPr marL="685800" indent="-228600">
              <a:buClr>
                <a:srgbClr val="4B4B4B"/>
              </a:buClr>
              <a:buFont typeface="Arial" panose="020B0604020202020204" pitchFamily="34" charset="0"/>
              <a:buChar char="–"/>
              <a:defRPr sz="2000"/>
            </a:lvl2pPr>
            <a:lvl3pPr marL="11430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520985"/>
            <a:ext cx="9144000" cy="337015"/>
          </a:xfrm>
          <a:prstGeom prst="rect">
            <a:avLst/>
          </a:prstGeom>
          <a:solidFill>
            <a:srgbClr val="000000">
              <a:alpha val="10196"/>
            </a:srgbClr>
          </a:solidFill>
        </p:spPr>
        <p:txBody>
          <a:bodyPr lIns="274320" tIns="91440" rIns="457200" bIns="9144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218793"/>
          </a:xfrm>
          <a:prstGeom prst="rect">
            <a:avLst/>
          </a:prstGeom>
        </p:spPr>
        <p:txBody>
          <a:bodyPr lIns="274320" tIns="274320" rIns="457200" bIns="91440">
            <a:no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 (keep to one or two lines, please)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9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6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2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1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0" y="302447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1143000" y="1992868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The Mortgage Interest Deduction and the Housing Market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101978"/>
            <a:ext cx="7239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111111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11111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Kamila Sommer </a:t>
            </a:r>
          </a:p>
          <a:p>
            <a:pPr algn="ctr"/>
            <a:endParaRPr lang="en-US" sz="1400" b="1" dirty="0" smtClean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111111"/>
                </a:solidFill>
                <a:latin typeface="Segoe UI" panose="020B0502040204020203" pitchFamily="34" charset="0"/>
              </a:rPr>
              <a:t>Board of Governors of the Federal Reserve System</a:t>
            </a:r>
          </a:p>
          <a:p>
            <a:pPr algn="ctr"/>
            <a:endParaRPr lang="en-US" sz="1400" b="1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pPr algn="ctr"/>
            <a:endParaRPr lang="en-US" sz="1400" b="1" dirty="0" smtClean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111111"/>
                </a:solidFill>
                <a:latin typeface="Segoe UI" panose="020B0502040204020203" pitchFamily="34" charset="0"/>
              </a:rPr>
              <a:t>Prepared for the NTA Spring Symposium</a:t>
            </a:r>
          </a:p>
          <a:p>
            <a:pPr algn="ctr"/>
            <a:r>
              <a:rPr lang="en-US" sz="1400" b="1" dirty="0" smtClean="0">
                <a:solidFill>
                  <a:srgbClr val="111111"/>
                </a:solidFill>
                <a:latin typeface="Segoe UI" panose="020B0502040204020203" pitchFamily="34" charset="0"/>
              </a:rPr>
              <a:t>May 17, 2018</a:t>
            </a:r>
          </a:p>
          <a:p>
            <a:endParaRPr lang="en-US" sz="1600" i="1" dirty="0" smtClean="0"/>
          </a:p>
          <a:p>
            <a:endParaRPr lang="en-US" sz="1600" i="1" dirty="0"/>
          </a:p>
          <a:p>
            <a:endParaRPr lang="en-US" sz="1600" i="1" dirty="0" smtClean="0"/>
          </a:p>
          <a:p>
            <a:r>
              <a:rPr lang="en-US" sz="1600" i="1" dirty="0" smtClean="0"/>
              <a:t>The </a:t>
            </a:r>
            <a:r>
              <a:rPr lang="en-US" sz="1600" i="1" dirty="0"/>
              <a:t>views expressed herein are those of the individual authors and do not necessarily reflect the views of the Federal Reserve Board of Governors, its members, or its staff.</a:t>
            </a:r>
          </a:p>
          <a:p>
            <a:pPr algn="ctr"/>
            <a:endParaRPr lang="en-US" sz="2400" b="1" dirty="0">
              <a:solidFill>
                <a:srgbClr val="11111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Mortgage Interest Deduction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r>
              <a:rPr lang="en-US" dirty="0" smtClean="0"/>
              <a:t>Historically, one of the largest tax expenditures in the U.S. (JCT 2012)</a:t>
            </a:r>
          </a:p>
          <a:p>
            <a:r>
              <a:rPr lang="en-US" dirty="0" smtClean="0"/>
              <a:t>Popularly linked to promoting homeownership.   Idea:</a:t>
            </a:r>
          </a:p>
          <a:p>
            <a:pPr lvl="1"/>
            <a:r>
              <a:rPr lang="en-US" dirty="0" smtClean="0"/>
              <a:t>The subsidy reduces the after-tax cost of a square foot of housing for itemizers, thereby increasing affordability. </a:t>
            </a:r>
          </a:p>
          <a:p>
            <a:r>
              <a:rPr lang="en-US" dirty="0" smtClean="0"/>
              <a:t>The deduction is regressive:  high-income households benefit the most.   </a:t>
            </a:r>
          </a:p>
          <a:p>
            <a:pPr lvl="1"/>
            <a:r>
              <a:rPr lang="en-US" dirty="0" smtClean="0"/>
              <a:t>Considerably more likely to itemize.</a:t>
            </a:r>
          </a:p>
          <a:p>
            <a:pPr lvl="1"/>
            <a:r>
              <a:rPr lang="en-US" dirty="0" smtClean="0"/>
              <a:t>Face larger marginal tax rates and tend to have larger mortgages. </a:t>
            </a:r>
            <a:endParaRPr lang="en-US" dirty="0"/>
          </a:p>
          <a:p>
            <a:r>
              <a:rPr lang="en-US" dirty="0" smtClean="0"/>
              <a:t>Research suggests limited effect on homeownership.</a:t>
            </a:r>
          </a:p>
          <a:p>
            <a:pPr lvl="1"/>
            <a:r>
              <a:rPr lang="en-US" dirty="0" smtClean="0"/>
              <a:t>Marginal homebuyers in most markets typically not high-income. </a:t>
            </a:r>
          </a:p>
          <a:p>
            <a:pPr lvl="1"/>
            <a:r>
              <a:rPr lang="en-US" dirty="0" smtClean="0"/>
              <a:t>Especially in less elastic housing markets the deduction likely serves to raise the house price level.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1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Mortgage Interest Deduction: The Theory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The deduction’s effects on the housing market have been modelled extensively.</a:t>
            </a:r>
          </a:p>
          <a:p>
            <a:pPr lvl="1"/>
            <a:r>
              <a:rPr lang="en-US" dirty="0" smtClean="0"/>
              <a:t>Compare economies with and without the deduction, all else equal. </a:t>
            </a:r>
          </a:p>
          <a:p>
            <a:pPr lvl="1"/>
            <a:r>
              <a:rPr lang="en-US" dirty="0" smtClean="0"/>
              <a:t>Focus on the full repeal of the deduction. </a:t>
            </a:r>
          </a:p>
          <a:p>
            <a:pPr lvl="1"/>
            <a:r>
              <a:rPr lang="en-US" dirty="0" smtClean="0"/>
              <a:t>In models where house  prices are not allowed to adjust, full repeal can deliver declines in homeownership.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9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Mortgage Interest Deduction: The Theory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mtClean="0"/>
              <a:t>New </a:t>
            </a:r>
            <a:r>
              <a:rPr lang="en-US" dirty="0" smtClean="0"/>
              <a:t>research recognizes </a:t>
            </a:r>
            <a:r>
              <a:rPr lang="en-US" dirty="0" smtClean="0"/>
              <a:t>the importance of price effects (Sommer and Sullivan, 2018).</a:t>
            </a:r>
          </a:p>
          <a:p>
            <a:pPr lvl="1"/>
            <a:r>
              <a:rPr lang="en-US" dirty="0" smtClean="0"/>
              <a:t>The regressive nature of the deduction increases demand for housing by high-income households; causes </a:t>
            </a:r>
            <a:r>
              <a:rPr lang="en-US" u="sng" dirty="0" smtClean="0"/>
              <a:t>house prices</a:t>
            </a:r>
            <a:r>
              <a:rPr lang="en-US" dirty="0" smtClean="0"/>
              <a:t> and </a:t>
            </a:r>
            <a:r>
              <a:rPr lang="en-US" u="sng" dirty="0" smtClean="0"/>
              <a:t>borrowing</a:t>
            </a:r>
            <a:r>
              <a:rPr lang="en-US" dirty="0" smtClean="0"/>
              <a:t> to rise.</a:t>
            </a:r>
          </a:p>
          <a:p>
            <a:pPr lvl="1"/>
            <a:r>
              <a:rPr lang="en-US" dirty="0" smtClean="0"/>
              <a:t>Limited effect on homeownership for high-income households. </a:t>
            </a:r>
          </a:p>
          <a:p>
            <a:pPr lvl="1"/>
            <a:r>
              <a:rPr lang="en-US" dirty="0" smtClean="0"/>
              <a:t>However, higher prices can crowd out lower-income households from the housing market and cause the homeownership rate to decline.  </a:t>
            </a:r>
          </a:p>
          <a:p>
            <a:pPr lvl="1"/>
            <a:r>
              <a:rPr lang="en-US" dirty="0" smtClean="0"/>
              <a:t>Caveats:  results derived for a non-segmented aggregate housing market.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0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Mortgage Interest Deduction: The Data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r>
              <a:rPr lang="en-US" dirty="0" smtClean="0"/>
              <a:t>Best identified papers exploit regional differences or international reforms.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Hilber</a:t>
            </a:r>
            <a:r>
              <a:rPr lang="en-US" dirty="0" smtClean="0"/>
              <a:t> and Turner (2014) exploit state-level differences in tax treatment.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 smtClean="0"/>
              <a:t>In aggregate, no statistically significant effect on homeownership.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 smtClean="0"/>
              <a:t>In elastically supplied markets, can increase homeownership for the wealthy.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 smtClean="0"/>
              <a:t>In </a:t>
            </a:r>
            <a:r>
              <a:rPr lang="en-US" dirty="0" err="1" smtClean="0"/>
              <a:t>inelastically</a:t>
            </a:r>
            <a:r>
              <a:rPr lang="en-US" dirty="0" smtClean="0"/>
              <a:t> supplied markets, reduces homeownership (through price effects), but effect found mostly for higher income households.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Gruber, Jensen and </a:t>
            </a:r>
            <a:r>
              <a:rPr lang="en-US" dirty="0" err="1" smtClean="0"/>
              <a:t>Kleven</a:t>
            </a:r>
            <a:r>
              <a:rPr lang="en-US" dirty="0" smtClean="0"/>
              <a:t> (2017) exploit a natural experiment that scales back the deduction in Denmark.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dirty="0" smtClean="0"/>
              <a:t>Bigger deduction leads households to buy larger and more expensive houses, without any effect on homeownership.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00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Mortgage Interest Deduction: Key Take-</a:t>
            </a:r>
            <a:r>
              <a:rPr lang="en-US" sz="3200" dirty="0" err="1" smtClean="0"/>
              <a:t>Aways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r>
              <a:rPr lang="en-US" dirty="0" smtClean="0"/>
              <a:t>Studies generally find that the deduction:</a:t>
            </a:r>
          </a:p>
          <a:p>
            <a:pPr lvl="1"/>
            <a:r>
              <a:rPr lang="en-US" dirty="0" smtClean="0"/>
              <a:t>Fails to promote homeownership, except for some wealthy households in inelastic markets.</a:t>
            </a:r>
          </a:p>
          <a:p>
            <a:pPr lvl="1"/>
            <a:r>
              <a:rPr lang="en-US" dirty="0" smtClean="0"/>
              <a:t>Can lead high-income households to buy larger and more expensive homes. </a:t>
            </a:r>
          </a:p>
          <a:p>
            <a:pPr lvl="1"/>
            <a:r>
              <a:rPr lang="en-US" dirty="0" smtClean="0"/>
              <a:t>Can cause leverage and house prices to rise. </a:t>
            </a:r>
          </a:p>
          <a:p>
            <a:r>
              <a:rPr lang="en-US" dirty="0" smtClean="0"/>
              <a:t>The size of the price effects is hard to pin down exactly:  vary by markets; plus typically studied in isolation (i.e., “all else equal”). </a:t>
            </a:r>
          </a:p>
          <a:p>
            <a:r>
              <a:rPr lang="en-US" dirty="0" smtClean="0"/>
              <a:t> The reduction in the MID cap under the new tax law will interact with other tax provisions of the tax code, which can boost or offset its effects.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E.g., changes in the size of the standard deduction;</a:t>
            </a:r>
          </a:p>
          <a:p>
            <a:pPr lvl="1"/>
            <a:r>
              <a:rPr lang="en-US" dirty="0" smtClean="0"/>
              <a:t>Changes in the marginal income tax rates.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3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531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Wingdings</vt:lpstr>
      <vt:lpstr>Office Theme</vt:lpstr>
      <vt:lpstr>PowerPoint Presentation</vt:lpstr>
      <vt:lpstr>Mortgage Interest Deduction </vt:lpstr>
      <vt:lpstr>Mortgage Interest Deduction: The Theory </vt:lpstr>
      <vt:lpstr>Mortgage Interest Deduction: The Theory (cont’d)</vt:lpstr>
      <vt:lpstr>Mortgage Interest Deduction: The Data </vt:lpstr>
      <vt:lpstr>Mortgage Interest Deduction: Key Take-Aways </vt:lpstr>
    </vt:vector>
  </TitlesOfParts>
  <Company>Congressional Budget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Kamila Sommer</cp:lastModifiedBy>
  <cp:revision>29</cp:revision>
  <dcterms:created xsi:type="dcterms:W3CDTF">2018-05-14T19:06:58Z</dcterms:created>
  <dcterms:modified xsi:type="dcterms:W3CDTF">2018-05-15T20:37:13Z</dcterms:modified>
</cp:coreProperties>
</file>