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3" r:id="rId7"/>
    <p:sldId id="264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63" y="6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536D04-5AF0-43E8-AB8B-E60B3580F78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D50A2B-C3FB-42C8-8FEA-211ADCF53B18}">
      <dgm:prSet phldrT="[Text]"/>
      <dgm:spPr/>
      <dgm:t>
        <a:bodyPr/>
        <a:lstStyle/>
        <a:p>
          <a:r>
            <a:rPr lang="en-US" dirty="0" smtClean="0"/>
            <a:t>AV</a:t>
          </a:r>
          <a:endParaRPr lang="en-US" dirty="0"/>
        </a:p>
      </dgm:t>
    </dgm:pt>
    <dgm:pt modelId="{B2FD89E8-2421-4D21-AB60-70463995FE4E}" type="parTrans" cxnId="{B33E3CB9-2108-4B5E-A38A-AD90B415CA99}">
      <dgm:prSet/>
      <dgm:spPr/>
      <dgm:t>
        <a:bodyPr/>
        <a:lstStyle/>
        <a:p>
          <a:endParaRPr lang="en-US"/>
        </a:p>
      </dgm:t>
    </dgm:pt>
    <dgm:pt modelId="{77900322-354D-4B65-B7DC-381D7D32034E}" type="sibTrans" cxnId="{B33E3CB9-2108-4B5E-A38A-AD90B415CA99}">
      <dgm:prSet/>
      <dgm:spPr/>
      <dgm:t>
        <a:bodyPr/>
        <a:lstStyle/>
        <a:p>
          <a:endParaRPr lang="en-US"/>
        </a:p>
      </dgm:t>
    </dgm:pt>
    <dgm:pt modelId="{75AF1D2D-078F-4C15-9E91-A323861ECC63}">
      <dgm:prSet phldrT="[Text]" custT="1"/>
      <dgm:spPr/>
      <dgm:t>
        <a:bodyPr/>
        <a:lstStyle/>
        <a:p>
          <a:r>
            <a:rPr lang="en-US" sz="2100" dirty="0" smtClean="0"/>
            <a:t>Average TIF property displays higher AV than average non-TIF property</a:t>
          </a:r>
          <a:endParaRPr lang="en-US" sz="2100" dirty="0"/>
        </a:p>
      </dgm:t>
    </dgm:pt>
    <dgm:pt modelId="{E84BB385-B76A-4A7C-B825-C45B604C78DA}" type="parTrans" cxnId="{6B3CFD4C-5AD5-401F-A803-696080A67D5B}">
      <dgm:prSet/>
      <dgm:spPr/>
      <dgm:t>
        <a:bodyPr/>
        <a:lstStyle/>
        <a:p>
          <a:endParaRPr lang="en-US"/>
        </a:p>
      </dgm:t>
    </dgm:pt>
    <dgm:pt modelId="{C325F978-C0DB-482C-96CA-04B788A2FB14}" type="sibTrans" cxnId="{6B3CFD4C-5AD5-401F-A803-696080A67D5B}">
      <dgm:prSet/>
      <dgm:spPr/>
      <dgm:t>
        <a:bodyPr/>
        <a:lstStyle/>
        <a:p>
          <a:endParaRPr lang="en-US"/>
        </a:p>
      </dgm:t>
    </dgm:pt>
    <dgm:pt modelId="{4CE22768-A714-4929-AC29-BE9289CA9828}">
      <dgm:prSet phldrT="[Text]"/>
      <dgm:spPr/>
      <dgm:t>
        <a:bodyPr/>
        <a:lstStyle/>
        <a:p>
          <a:r>
            <a:rPr lang="en-US" dirty="0" smtClean="0"/>
            <a:t>AV Growth</a:t>
          </a:r>
          <a:endParaRPr lang="en-US" dirty="0"/>
        </a:p>
      </dgm:t>
    </dgm:pt>
    <dgm:pt modelId="{FF47A131-4843-4432-917A-E0ABC1506DC0}" type="parTrans" cxnId="{159E455D-670C-46ED-A4BD-19124E95FE26}">
      <dgm:prSet/>
      <dgm:spPr/>
      <dgm:t>
        <a:bodyPr/>
        <a:lstStyle/>
        <a:p>
          <a:endParaRPr lang="en-US"/>
        </a:p>
      </dgm:t>
    </dgm:pt>
    <dgm:pt modelId="{4D8264EC-AF04-44E5-9345-E0E1672336CE}" type="sibTrans" cxnId="{159E455D-670C-46ED-A4BD-19124E95FE26}">
      <dgm:prSet/>
      <dgm:spPr/>
      <dgm:t>
        <a:bodyPr/>
        <a:lstStyle/>
        <a:p>
          <a:endParaRPr lang="en-US"/>
        </a:p>
      </dgm:t>
    </dgm:pt>
    <dgm:pt modelId="{82FDA857-6E26-4DEA-A712-2000E096D742}">
      <dgm:prSet phldrT="[Text]"/>
      <dgm:spPr/>
      <dgm:t>
        <a:bodyPr/>
        <a:lstStyle/>
        <a:p>
          <a:r>
            <a:rPr lang="en-US" dirty="0" smtClean="0"/>
            <a:t>Average TIF property may grow by slightly more than its non-TIF counterpart</a:t>
          </a:r>
          <a:endParaRPr lang="en-US" dirty="0"/>
        </a:p>
      </dgm:t>
    </dgm:pt>
    <dgm:pt modelId="{A3498E39-5BD6-4029-9D3E-0D998FE089C3}" type="parTrans" cxnId="{892550EC-E1B2-4C9F-AA22-23AE16729731}">
      <dgm:prSet/>
      <dgm:spPr/>
      <dgm:t>
        <a:bodyPr/>
        <a:lstStyle/>
        <a:p>
          <a:endParaRPr lang="en-US"/>
        </a:p>
      </dgm:t>
    </dgm:pt>
    <dgm:pt modelId="{0D4681D6-801B-41BF-AAFE-8BD2573A4EE5}" type="sibTrans" cxnId="{892550EC-E1B2-4C9F-AA22-23AE16729731}">
      <dgm:prSet/>
      <dgm:spPr/>
      <dgm:t>
        <a:bodyPr/>
        <a:lstStyle/>
        <a:p>
          <a:endParaRPr lang="en-US"/>
        </a:p>
      </dgm:t>
    </dgm:pt>
    <dgm:pt modelId="{CFF73BEF-351C-4D28-BFD7-05ADB153FC9C}">
      <dgm:prSet phldrT="[Text]"/>
      <dgm:spPr/>
      <dgm:t>
        <a:bodyPr/>
        <a:lstStyle/>
        <a:p>
          <a:r>
            <a:rPr lang="en-US" dirty="0" smtClean="0"/>
            <a:t>Employment</a:t>
          </a:r>
          <a:endParaRPr lang="en-US" dirty="0"/>
        </a:p>
      </dgm:t>
    </dgm:pt>
    <dgm:pt modelId="{7D408F72-3C56-4B10-8F03-AA0CF42993B1}" type="parTrans" cxnId="{784546A3-1427-45EB-BBD0-491829CC4225}">
      <dgm:prSet/>
      <dgm:spPr/>
      <dgm:t>
        <a:bodyPr/>
        <a:lstStyle/>
        <a:p>
          <a:endParaRPr lang="en-US"/>
        </a:p>
      </dgm:t>
    </dgm:pt>
    <dgm:pt modelId="{7EA3AED8-525F-40F4-B06E-B5DB86D9F05D}" type="sibTrans" cxnId="{784546A3-1427-45EB-BBD0-491829CC4225}">
      <dgm:prSet/>
      <dgm:spPr/>
      <dgm:t>
        <a:bodyPr/>
        <a:lstStyle/>
        <a:p>
          <a:endParaRPr lang="en-US"/>
        </a:p>
      </dgm:t>
    </dgm:pt>
    <dgm:pt modelId="{031FE076-32FE-4425-AADB-5223B474ACF2}">
      <dgm:prSet phldrT="[Text]"/>
      <dgm:spPr/>
      <dgm:t>
        <a:bodyPr/>
        <a:lstStyle/>
        <a:p>
          <a:r>
            <a:rPr lang="en-US" dirty="0" smtClean="0"/>
            <a:t>No impact</a:t>
          </a:r>
          <a:endParaRPr lang="en-US" dirty="0"/>
        </a:p>
      </dgm:t>
    </dgm:pt>
    <dgm:pt modelId="{E375C8C1-3435-4B89-B63C-EAF37A0E7284}" type="parTrans" cxnId="{F2DD4263-47A2-43A0-B5DB-BCFE9527D091}">
      <dgm:prSet/>
      <dgm:spPr/>
      <dgm:t>
        <a:bodyPr/>
        <a:lstStyle/>
        <a:p>
          <a:endParaRPr lang="en-US"/>
        </a:p>
      </dgm:t>
    </dgm:pt>
    <dgm:pt modelId="{1FD05549-65E2-4F36-BB5F-C9D0393150BE}" type="sibTrans" cxnId="{F2DD4263-47A2-43A0-B5DB-BCFE9527D091}">
      <dgm:prSet/>
      <dgm:spPr/>
      <dgm:t>
        <a:bodyPr/>
        <a:lstStyle/>
        <a:p>
          <a:endParaRPr lang="en-US"/>
        </a:p>
      </dgm:t>
    </dgm:pt>
    <dgm:pt modelId="{B7CC4BBF-44DC-4340-90F7-6385E7C596F1}">
      <dgm:prSet/>
      <dgm:spPr/>
      <dgm:t>
        <a:bodyPr/>
        <a:lstStyle/>
        <a:p>
          <a:r>
            <a:rPr lang="en-US" dirty="0" smtClean="0"/>
            <a:t>Employment Growth</a:t>
          </a:r>
          <a:endParaRPr lang="en-US" dirty="0"/>
        </a:p>
      </dgm:t>
    </dgm:pt>
    <dgm:pt modelId="{4AB737B3-EDEF-4E91-B07A-FC7C9CB256E3}" type="parTrans" cxnId="{EAE1C8EF-A0EC-4984-A047-6DDB683FE45C}">
      <dgm:prSet/>
      <dgm:spPr/>
      <dgm:t>
        <a:bodyPr/>
        <a:lstStyle/>
        <a:p>
          <a:endParaRPr lang="en-US"/>
        </a:p>
      </dgm:t>
    </dgm:pt>
    <dgm:pt modelId="{A182D660-C59F-4203-8516-8836860BAF9E}" type="sibTrans" cxnId="{EAE1C8EF-A0EC-4984-A047-6DDB683FE45C}">
      <dgm:prSet/>
      <dgm:spPr/>
      <dgm:t>
        <a:bodyPr/>
        <a:lstStyle/>
        <a:p>
          <a:endParaRPr lang="en-US"/>
        </a:p>
      </dgm:t>
    </dgm:pt>
    <dgm:pt modelId="{FEE5BC38-625B-423A-947B-FF48017AC3B0}">
      <dgm:prSet/>
      <dgm:spPr/>
      <dgm:t>
        <a:bodyPr/>
        <a:lstStyle/>
        <a:p>
          <a:r>
            <a:rPr lang="en-US" dirty="0" smtClean="0"/>
            <a:t>No impact</a:t>
          </a:r>
          <a:endParaRPr lang="en-US" dirty="0"/>
        </a:p>
      </dgm:t>
    </dgm:pt>
    <dgm:pt modelId="{33B44B79-09C0-41B1-AF9F-B6F5D3217749}" type="parTrans" cxnId="{75BCB5DC-EC95-4395-B9A1-14B8FEA47FEA}">
      <dgm:prSet/>
      <dgm:spPr/>
      <dgm:t>
        <a:bodyPr/>
        <a:lstStyle/>
        <a:p>
          <a:endParaRPr lang="en-US"/>
        </a:p>
      </dgm:t>
    </dgm:pt>
    <dgm:pt modelId="{D22B82D5-F925-40D2-8A22-657D9350F046}" type="sibTrans" cxnId="{75BCB5DC-EC95-4395-B9A1-14B8FEA47FEA}">
      <dgm:prSet/>
      <dgm:spPr/>
      <dgm:t>
        <a:bodyPr/>
        <a:lstStyle/>
        <a:p>
          <a:endParaRPr lang="en-US"/>
        </a:p>
      </dgm:t>
    </dgm:pt>
    <dgm:pt modelId="{61BAD31D-BD0A-4984-848E-E8047E46DCC3}" type="pres">
      <dgm:prSet presAssocID="{BF536D04-5AF0-43E8-AB8B-E60B3580F78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AE5812-1D33-4DEB-800B-805D301EF339}" type="pres">
      <dgm:prSet presAssocID="{5ED50A2B-C3FB-42C8-8FEA-211ADCF53B18}" presName="linNode" presStyleCnt="0"/>
      <dgm:spPr/>
    </dgm:pt>
    <dgm:pt modelId="{5F37385A-2716-41D0-993F-EFDB40EE0E4B}" type="pres">
      <dgm:prSet presAssocID="{5ED50A2B-C3FB-42C8-8FEA-211ADCF53B18}" presName="parentText" presStyleLbl="node1" presStyleIdx="0" presStyleCnt="4" custLinFactNeighborX="-323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76E952-6A84-4B01-989C-287CF9EA2587}" type="pres">
      <dgm:prSet presAssocID="{5ED50A2B-C3FB-42C8-8FEA-211ADCF53B18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639D27-A0B2-43B9-8922-B2CA0CE38DE8}" type="pres">
      <dgm:prSet presAssocID="{77900322-354D-4B65-B7DC-381D7D32034E}" presName="sp" presStyleCnt="0"/>
      <dgm:spPr/>
    </dgm:pt>
    <dgm:pt modelId="{98253B01-B23B-42E7-A153-F1B8C655F9A9}" type="pres">
      <dgm:prSet presAssocID="{4CE22768-A714-4929-AC29-BE9289CA9828}" presName="linNode" presStyleCnt="0"/>
      <dgm:spPr/>
    </dgm:pt>
    <dgm:pt modelId="{4C23840E-9920-4F02-9575-0E4348D595A6}" type="pres">
      <dgm:prSet presAssocID="{4CE22768-A714-4929-AC29-BE9289CA9828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B15848-8EF2-49BD-8DF9-0C686DB82F27}" type="pres">
      <dgm:prSet presAssocID="{4CE22768-A714-4929-AC29-BE9289CA9828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3A331-9D1C-4F93-BF58-A80B9BE6057A}" type="pres">
      <dgm:prSet presAssocID="{4D8264EC-AF04-44E5-9345-E0E1672336CE}" presName="sp" presStyleCnt="0"/>
      <dgm:spPr/>
    </dgm:pt>
    <dgm:pt modelId="{70291E53-F6E9-461C-8C85-8F5613202B9B}" type="pres">
      <dgm:prSet presAssocID="{CFF73BEF-351C-4D28-BFD7-05ADB153FC9C}" presName="linNode" presStyleCnt="0"/>
      <dgm:spPr/>
    </dgm:pt>
    <dgm:pt modelId="{3BD6E5D3-8A6F-4512-92D4-C08938120A47}" type="pres">
      <dgm:prSet presAssocID="{CFF73BEF-351C-4D28-BFD7-05ADB153FC9C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00F9A8-D120-4618-8961-0A9C39BFB50F}" type="pres">
      <dgm:prSet presAssocID="{CFF73BEF-351C-4D28-BFD7-05ADB153FC9C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C55995-DDC3-4DB5-AEDF-4A31A00430E4}" type="pres">
      <dgm:prSet presAssocID="{7EA3AED8-525F-40F4-B06E-B5DB86D9F05D}" presName="sp" presStyleCnt="0"/>
      <dgm:spPr/>
    </dgm:pt>
    <dgm:pt modelId="{6C72784E-E91E-417B-8B00-E78640CC2E12}" type="pres">
      <dgm:prSet presAssocID="{B7CC4BBF-44DC-4340-90F7-6385E7C596F1}" presName="linNode" presStyleCnt="0"/>
      <dgm:spPr/>
    </dgm:pt>
    <dgm:pt modelId="{EE8AC522-1A51-4276-A6A5-73D7382299D5}" type="pres">
      <dgm:prSet presAssocID="{B7CC4BBF-44DC-4340-90F7-6385E7C596F1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EC749E-A1DA-4E25-B4F0-CE7C40D3870E}" type="pres">
      <dgm:prSet presAssocID="{B7CC4BBF-44DC-4340-90F7-6385E7C596F1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BF2F04-BF44-4405-9D07-51EB821BE991}" type="presOf" srcId="{4CE22768-A714-4929-AC29-BE9289CA9828}" destId="{4C23840E-9920-4F02-9575-0E4348D595A6}" srcOrd="0" destOrd="0" presId="urn:microsoft.com/office/officeart/2005/8/layout/vList5"/>
    <dgm:cxn modelId="{180651FA-40D9-4ECA-9D64-6EF53A20C159}" type="presOf" srcId="{5ED50A2B-C3FB-42C8-8FEA-211ADCF53B18}" destId="{5F37385A-2716-41D0-993F-EFDB40EE0E4B}" srcOrd="0" destOrd="0" presId="urn:microsoft.com/office/officeart/2005/8/layout/vList5"/>
    <dgm:cxn modelId="{1B206D63-682D-4CCF-B429-6107C099A815}" type="presOf" srcId="{031FE076-32FE-4425-AADB-5223B474ACF2}" destId="{C800F9A8-D120-4618-8961-0A9C39BFB50F}" srcOrd="0" destOrd="0" presId="urn:microsoft.com/office/officeart/2005/8/layout/vList5"/>
    <dgm:cxn modelId="{75BCB5DC-EC95-4395-B9A1-14B8FEA47FEA}" srcId="{B7CC4BBF-44DC-4340-90F7-6385E7C596F1}" destId="{FEE5BC38-625B-423A-947B-FF48017AC3B0}" srcOrd="0" destOrd="0" parTransId="{33B44B79-09C0-41B1-AF9F-B6F5D3217749}" sibTransId="{D22B82D5-F925-40D2-8A22-657D9350F046}"/>
    <dgm:cxn modelId="{248935D2-321E-4710-8E74-BA422F87AF9C}" type="presOf" srcId="{CFF73BEF-351C-4D28-BFD7-05ADB153FC9C}" destId="{3BD6E5D3-8A6F-4512-92D4-C08938120A47}" srcOrd="0" destOrd="0" presId="urn:microsoft.com/office/officeart/2005/8/layout/vList5"/>
    <dgm:cxn modelId="{4D370F93-2657-42A1-BC46-2C256CEB97D8}" type="presOf" srcId="{FEE5BC38-625B-423A-947B-FF48017AC3B0}" destId="{65EC749E-A1DA-4E25-B4F0-CE7C40D3870E}" srcOrd="0" destOrd="0" presId="urn:microsoft.com/office/officeart/2005/8/layout/vList5"/>
    <dgm:cxn modelId="{784546A3-1427-45EB-BBD0-491829CC4225}" srcId="{BF536D04-5AF0-43E8-AB8B-E60B3580F787}" destId="{CFF73BEF-351C-4D28-BFD7-05ADB153FC9C}" srcOrd="2" destOrd="0" parTransId="{7D408F72-3C56-4B10-8F03-AA0CF42993B1}" sibTransId="{7EA3AED8-525F-40F4-B06E-B5DB86D9F05D}"/>
    <dgm:cxn modelId="{EAE1C8EF-A0EC-4984-A047-6DDB683FE45C}" srcId="{BF536D04-5AF0-43E8-AB8B-E60B3580F787}" destId="{B7CC4BBF-44DC-4340-90F7-6385E7C596F1}" srcOrd="3" destOrd="0" parTransId="{4AB737B3-EDEF-4E91-B07A-FC7C9CB256E3}" sibTransId="{A182D660-C59F-4203-8516-8836860BAF9E}"/>
    <dgm:cxn modelId="{6B3CFD4C-5AD5-401F-A803-696080A67D5B}" srcId="{5ED50A2B-C3FB-42C8-8FEA-211ADCF53B18}" destId="{75AF1D2D-078F-4C15-9E91-A323861ECC63}" srcOrd="0" destOrd="0" parTransId="{E84BB385-B76A-4A7C-B825-C45B604C78DA}" sibTransId="{C325F978-C0DB-482C-96CA-04B788A2FB14}"/>
    <dgm:cxn modelId="{D4438809-75D8-4C1F-B08D-E7B8AFFFE931}" type="presOf" srcId="{BF536D04-5AF0-43E8-AB8B-E60B3580F787}" destId="{61BAD31D-BD0A-4984-848E-E8047E46DCC3}" srcOrd="0" destOrd="0" presId="urn:microsoft.com/office/officeart/2005/8/layout/vList5"/>
    <dgm:cxn modelId="{27845A25-F1A4-456F-B1B2-BF5A1F07B20B}" type="presOf" srcId="{B7CC4BBF-44DC-4340-90F7-6385E7C596F1}" destId="{EE8AC522-1A51-4276-A6A5-73D7382299D5}" srcOrd="0" destOrd="0" presId="urn:microsoft.com/office/officeart/2005/8/layout/vList5"/>
    <dgm:cxn modelId="{892550EC-E1B2-4C9F-AA22-23AE16729731}" srcId="{4CE22768-A714-4929-AC29-BE9289CA9828}" destId="{82FDA857-6E26-4DEA-A712-2000E096D742}" srcOrd="0" destOrd="0" parTransId="{A3498E39-5BD6-4029-9D3E-0D998FE089C3}" sibTransId="{0D4681D6-801B-41BF-AAFE-8BD2573A4EE5}"/>
    <dgm:cxn modelId="{159E455D-670C-46ED-A4BD-19124E95FE26}" srcId="{BF536D04-5AF0-43E8-AB8B-E60B3580F787}" destId="{4CE22768-A714-4929-AC29-BE9289CA9828}" srcOrd="1" destOrd="0" parTransId="{FF47A131-4843-4432-917A-E0ABC1506DC0}" sibTransId="{4D8264EC-AF04-44E5-9345-E0E1672336CE}"/>
    <dgm:cxn modelId="{F2DD4263-47A2-43A0-B5DB-BCFE9527D091}" srcId="{CFF73BEF-351C-4D28-BFD7-05ADB153FC9C}" destId="{031FE076-32FE-4425-AADB-5223B474ACF2}" srcOrd="0" destOrd="0" parTransId="{E375C8C1-3435-4B89-B63C-EAF37A0E7284}" sibTransId="{1FD05549-65E2-4F36-BB5F-C9D0393150BE}"/>
    <dgm:cxn modelId="{996E5987-A11C-48CE-9691-576555324B9C}" type="presOf" srcId="{82FDA857-6E26-4DEA-A712-2000E096D742}" destId="{31B15848-8EF2-49BD-8DF9-0C686DB82F27}" srcOrd="0" destOrd="0" presId="urn:microsoft.com/office/officeart/2005/8/layout/vList5"/>
    <dgm:cxn modelId="{833F7074-3A3E-4C8B-A8D3-C7A36CD056F6}" type="presOf" srcId="{75AF1D2D-078F-4C15-9E91-A323861ECC63}" destId="{6776E952-6A84-4B01-989C-287CF9EA2587}" srcOrd="0" destOrd="0" presId="urn:microsoft.com/office/officeart/2005/8/layout/vList5"/>
    <dgm:cxn modelId="{B33E3CB9-2108-4B5E-A38A-AD90B415CA99}" srcId="{BF536D04-5AF0-43E8-AB8B-E60B3580F787}" destId="{5ED50A2B-C3FB-42C8-8FEA-211ADCF53B18}" srcOrd="0" destOrd="0" parTransId="{B2FD89E8-2421-4D21-AB60-70463995FE4E}" sibTransId="{77900322-354D-4B65-B7DC-381D7D32034E}"/>
    <dgm:cxn modelId="{3CFE18D4-2B96-4061-9E59-1F2F0C93A023}" type="presParOf" srcId="{61BAD31D-BD0A-4984-848E-E8047E46DCC3}" destId="{23AE5812-1D33-4DEB-800B-805D301EF339}" srcOrd="0" destOrd="0" presId="urn:microsoft.com/office/officeart/2005/8/layout/vList5"/>
    <dgm:cxn modelId="{A4C2AD90-47D7-4756-B537-3DFA486C667F}" type="presParOf" srcId="{23AE5812-1D33-4DEB-800B-805D301EF339}" destId="{5F37385A-2716-41D0-993F-EFDB40EE0E4B}" srcOrd="0" destOrd="0" presId="urn:microsoft.com/office/officeart/2005/8/layout/vList5"/>
    <dgm:cxn modelId="{9F2D00E0-01F0-4B8A-ABE8-145EC6A46604}" type="presParOf" srcId="{23AE5812-1D33-4DEB-800B-805D301EF339}" destId="{6776E952-6A84-4B01-989C-287CF9EA2587}" srcOrd="1" destOrd="0" presId="urn:microsoft.com/office/officeart/2005/8/layout/vList5"/>
    <dgm:cxn modelId="{A4B46950-615A-4856-9EEC-3EA8E5B53B12}" type="presParOf" srcId="{61BAD31D-BD0A-4984-848E-E8047E46DCC3}" destId="{0A639D27-A0B2-43B9-8922-B2CA0CE38DE8}" srcOrd="1" destOrd="0" presId="urn:microsoft.com/office/officeart/2005/8/layout/vList5"/>
    <dgm:cxn modelId="{A25AEBFA-FE00-4C62-8FB7-2EE079A90CE5}" type="presParOf" srcId="{61BAD31D-BD0A-4984-848E-E8047E46DCC3}" destId="{98253B01-B23B-42E7-A153-F1B8C655F9A9}" srcOrd="2" destOrd="0" presId="urn:microsoft.com/office/officeart/2005/8/layout/vList5"/>
    <dgm:cxn modelId="{289A4D5C-DA0B-43CB-AFA3-CF9D0E6F0DC5}" type="presParOf" srcId="{98253B01-B23B-42E7-A153-F1B8C655F9A9}" destId="{4C23840E-9920-4F02-9575-0E4348D595A6}" srcOrd="0" destOrd="0" presId="urn:microsoft.com/office/officeart/2005/8/layout/vList5"/>
    <dgm:cxn modelId="{2A32CEA7-7631-43D7-B212-AEE5FD5045C0}" type="presParOf" srcId="{98253B01-B23B-42E7-A153-F1B8C655F9A9}" destId="{31B15848-8EF2-49BD-8DF9-0C686DB82F27}" srcOrd="1" destOrd="0" presId="urn:microsoft.com/office/officeart/2005/8/layout/vList5"/>
    <dgm:cxn modelId="{AC3080F8-3D06-45E6-B6DE-F0D05FBF9029}" type="presParOf" srcId="{61BAD31D-BD0A-4984-848E-E8047E46DCC3}" destId="{06C3A331-9D1C-4F93-BF58-A80B9BE6057A}" srcOrd="3" destOrd="0" presId="urn:microsoft.com/office/officeart/2005/8/layout/vList5"/>
    <dgm:cxn modelId="{DC2B6683-9A7C-4DEC-ADB4-D241F6A3F59D}" type="presParOf" srcId="{61BAD31D-BD0A-4984-848E-E8047E46DCC3}" destId="{70291E53-F6E9-461C-8C85-8F5613202B9B}" srcOrd="4" destOrd="0" presId="urn:microsoft.com/office/officeart/2005/8/layout/vList5"/>
    <dgm:cxn modelId="{20E896AA-CDEC-43DA-99CD-C444A46A97F9}" type="presParOf" srcId="{70291E53-F6E9-461C-8C85-8F5613202B9B}" destId="{3BD6E5D3-8A6F-4512-92D4-C08938120A47}" srcOrd="0" destOrd="0" presId="urn:microsoft.com/office/officeart/2005/8/layout/vList5"/>
    <dgm:cxn modelId="{509FA87A-B1B9-49CE-9B42-0491AE0F8C17}" type="presParOf" srcId="{70291E53-F6E9-461C-8C85-8F5613202B9B}" destId="{C800F9A8-D120-4618-8961-0A9C39BFB50F}" srcOrd="1" destOrd="0" presId="urn:microsoft.com/office/officeart/2005/8/layout/vList5"/>
    <dgm:cxn modelId="{0BE73501-41E4-4818-9B9F-FE3B11131279}" type="presParOf" srcId="{61BAD31D-BD0A-4984-848E-E8047E46DCC3}" destId="{4AC55995-DDC3-4DB5-AEDF-4A31A00430E4}" srcOrd="5" destOrd="0" presId="urn:microsoft.com/office/officeart/2005/8/layout/vList5"/>
    <dgm:cxn modelId="{18F2BF8A-4242-4756-9A74-B28854A0ACF8}" type="presParOf" srcId="{61BAD31D-BD0A-4984-848E-E8047E46DCC3}" destId="{6C72784E-E91E-417B-8B00-E78640CC2E12}" srcOrd="6" destOrd="0" presId="urn:microsoft.com/office/officeart/2005/8/layout/vList5"/>
    <dgm:cxn modelId="{80FABF8C-0668-4FB6-9E01-2CF658421C09}" type="presParOf" srcId="{6C72784E-E91E-417B-8B00-E78640CC2E12}" destId="{EE8AC522-1A51-4276-A6A5-73D7382299D5}" srcOrd="0" destOrd="0" presId="urn:microsoft.com/office/officeart/2005/8/layout/vList5"/>
    <dgm:cxn modelId="{29855F86-05D5-4B7F-8E20-E86E365DAE5F}" type="presParOf" srcId="{6C72784E-E91E-417B-8B00-E78640CC2E12}" destId="{65EC749E-A1DA-4E25-B4F0-CE7C40D3870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EDBE-35E3-4244-8AC7-CD954873051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1237-43F5-42FE-BAF2-E232DA900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441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EDBE-35E3-4244-8AC7-CD954873051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1237-43F5-42FE-BAF2-E232DA900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46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EDBE-35E3-4244-8AC7-CD954873051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1237-43F5-42FE-BAF2-E232DA9008B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7800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EDBE-35E3-4244-8AC7-CD954873051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1237-43F5-42FE-BAF2-E232DA900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33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EDBE-35E3-4244-8AC7-CD954873051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1237-43F5-42FE-BAF2-E232DA9008B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5324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EDBE-35E3-4244-8AC7-CD954873051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1237-43F5-42FE-BAF2-E232DA900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52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EDBE-35E3-4244-8AC7-CD954873051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1237-43F5-42FE-BAF2-E232DA900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055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EDBE-35E3-4244-8AC7-CD954873051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1237-43F5-42FE-BAF2-E232DA900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736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EDBE-35E3-4244-8AC7-CD954873051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1237-43F5-42FE-BAF2-E232DA900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7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EDBE-35E3-4244-8AC7-CD954873051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1237-43F5-42FE-BAF2-E232DA900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41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EDBE-35E3-4244-8AC7-CD954873051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1237-43F5-42FE-BAF2-E232DA900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037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EDBE-35E3-4244-8AC7-CD954873051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1237-43F5-42FE-BAF2-E232DA900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6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EDBE-35E3-4244-8AC7-CD954873051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1237-43F5-42FE-BAF2-E232DA900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406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EDBE-35E3-4244-8AC7-CD954873051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1237-43F5-42FE-BAF2-E232DA900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15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EDBE-35E3-4244-8AC7-CD954873051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1237-43F5-42FE-BAF2-E232DA900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34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EDBE-35E3-4244-8AC7-CD954873051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1237-43F5-42FE-BAF2-E232DA900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6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DEDBE-35E3-4244-8AC7-CD954873051C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4901237-43F5-42FE-BAF2-E232DA900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112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7000" y="2404534"/>
            <a:ext cx="8102599" cy="1646302"/>
          </a:xfrm>
        </p:spPr>
        <p:txBody>
          <a:bodyPr/>
          <a:lstStyle/>
          <a:p>
            <a:r>
              <a:rPr lang="en-US" b="1" dirty="0" smtClean="0"/>
              <a:t>Tax Increment Financing </a:t>
            </a:r>
            <a:br>
              <a:rPr lang="en-US" b="1" dirty="0" smtClean="0"/>
            </a:br>
            <a:r>
              <a:rPr lang="en-US" b="1" dirty="0" smtClean="0"/>
              <a:t>in Indiana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Anita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Yadavalli</a:t>
            </a:r>
            <a:r>
              <a:rPr lang="en-US" sz="24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Ph.D.</a:t>
            </a:r>
            <a:endParaRPr lang="en-US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Senior Fiscal Analyst</a:t>
            </a:r>
          </a:p>
          <a:p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Indiana Legislative Services Agency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630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Background of TIF in Indiana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324600" cy="4351338"/>
          </a:xfrm>
        </p:spPr>
        <p:txBody>
          <a:bodyPr/>
          <a:lstStyle/>
          <a:p>
            <a:r>
              <a:rPr lang="en-US" sz="2400" dirty="0" smtClean="0"/>
              <a:t>A TIF </a:t>
            </a:r>
            <a:r>
              <a:rPr lang="en-US" sz="2400" dirty="0"/>
              <a:t>area may be established within a blighted area to promote </a:t>
            </a:r>
            <a:r>
              <a:rPr lang="en-US" sz="2400" dirty="0" smtClean="0"/>
              <a:t>redevelopment</a:t>
            </a:r>
            <a:r>
              <a:rPr lang="en-US" sz="2400" dirty="0"/>
              <a:t> </a:t>
            </a:r>
            <a:r>
              <a:rPr lang="en-US" sz="2400" dirty="0" smtClean="0"/>
              <a:t>(22% of TIF areas) or spur new </a:t>
            </a:r>
            <a:r>
              <a:rPr lang="en-US" sz="2400" dirty="0"/>
              <a:t>economic development </a:t>
            </a:r>
            <a:r>
              <a:rPr lang="en-US" sz="2400" dirty="0" smtClean="0"/>
              <a:t>(78%)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8157" y="2947988"/>
            <a:ext cx="5905845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341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TIF Area </a:t>
            </a:r>
            <a:br>
              <a:rPr lang="en-US" b="1" dirty="0" smtClean="0"/>
            </a:br>
            <a:r>
              <a:rPr lang="en-US" b="1" dirty="0" smtClean="0"/>
              <a:t>Characteristics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1135"/>
            <a:ext cx="4648200" cy="3745827"/>
          </a:xfrm>
        </p:spPr>
        <p:txBody>
          <a:bodyPr/>
          <a:lstStyle/>
          <a:p>
            <a:r>
              <a:rPr lang="en-US" sz="2400" dirty="0" smtClean="0"/>
              <a:t>Large concentration of TIF areas in “donut” counties around Indianapolis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Urban </a:t>
            </a:r>
            <a:r>
              <a:rPr lang="en-US" sz="2400" dirty="0"/>
              <a:t>counties tend to designate more TIF </a:t>
            </a:r>
            <a:r>
              <a:rPr lang="en-US" sz="2400" dirty="0" smtClean="0"/>
              <a:t>areas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206" y="80962"/>
            <a:ext cx="4372796" cy="639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831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Initiation of TIF Areas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8387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I</a:t>
            </a:r>
            <a:r>
              <a:rPr lang="en-US" sz="2400" dirty="0" smtClean="0"/>
              <a:t>nitiation may </a:t>
            </a:r>
            <a:r>
              <a:rPr lang="en-US" sz="2400" dirty="0"/>
              <a:t>have some correlation with U.S. recessions, particularly those of the mid-1990s, early 2000s and late </a:t>
            </a:r>
            <a:r>
              <a:rPr lang="en-US" sz="2400" dirty="0" smtClean="0"/>
              <a:t>2007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Flourished </a:t>
            </a:r>
            <a:r>
              <a:rPr lang="en-US" sz="2400" dirty="0"/>
              <a:t>immediately before and waned during the onset of those recessions</a:t>
            </a:r>
          </a:p>
        </p:txBody>
      </p:sp>
      <p:pic>
        <p:nvPicPr>
          <p:cNvPr id="6" name="Picture 5" descr="C:\Users\anita.yadavalli\Desktop\TIF\Paper\Fig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900" y="1690688"/>
            <a:ext cx="5575300" cy="3567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1862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Econometric Results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6455980"/>
              </p:ext>
            </p:extLst>
          </p:nvPr>
        </p:nvGraphicFramePr>
        <p:xfrm>
          <a:off x="1020763" y="16398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9839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Interaction Effects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9149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TIF establishments tend to create more jobs than their counterparts at low and high effective tax rates </a:t>
            </a:r>
            <a:r>
              <a:rPr lang="en-US" sz="2400" dirty="0" smtClean="0"/>
              <a:t>alike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City planning and population demands</a:t>
            </a:r>
            <a:endParaRPr lang="en-US" sz="2400" dirty="0"/>
          </a:p>
        </p:txBody>
      </p:sp>
      <p:pic>
        <p:nvPicPr>
          <p:cNvPr id="4" name="Picture 3" descr="C:\Users\anita.yadavalli\Desktop\TIF\Paper\efftax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100" y="1690688"/>
            <a:ext cx="5473700" cy="407511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400800" y="1825625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Effect of Effective Tax Rate on Job Creation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76501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Interaction </a:t>
            </a:r>
            <a:r>
              <a:rPr lang="en-US" b="1" dirty="0" smtClean="0"/>
              <a:t>Effects cont.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45744" cy="4351338"/>
          </a:xfrm>
        </p:spPr>
        <p:txBody>
          <a:bodyPr>
            <a:normAutofit/>
          </a:bodyPr>
          <a:lstStyle/>
          <a:p>
            <a:r>
              <a:rPr lang="en-US" sz="2400" dirty="0"/>
              <a:t>TIF establishments tend to create fewer jobs at high levels of population density than at low levels, albeit still more than non-TIF establishments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3944" y="1825625"/>
            <a:ext cx="5169856" cy="37554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91300" y="1825625"/>
            <a:ext cx="476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Effect of Population Density on Job Creation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91081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0" y="1955801"/>
            <a:ext cx="5486400" cy="329088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Thank you</a:t>
            </a:r>
            <a:b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Anita Yadavalli</a:t>
            </a:r>
            <a:b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anita.Yadavalli@iga.in.gov</a:t>
            </a:r>
            <a:b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88098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283</TotalTime>
  <Words>210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Tax Increment Financing  in Indiana</vt:lpstr>
      <vt:lpstr>Background of TIF in Indiana</vt:lpstr>
      <vt:lpstr>TIF Area  Characteristics</vt:lpstr>
      <vt:lpstr>Initiation of TIF Areas</vt:lpstr>
      <vt:lpstr>Econometric Results</vt:lpstr>
      <vt:lpstr>Interaction Effects</vt:lpstr>
      <vt:lpstr>Interaction Effects cont. </vt:lpstr>
      <vt:lpstr>Thank you  Anita Yadavalli anita.Yadavalli@iga.in.gov  </vt:lpstr>
    </vt:vector>
  </TitlesOfParts>
  <Company>LSA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Increment Financing</dc:title>
  <dc:creator>Anita Yadavalli</dc:creator>
  <cp:lastModifiedBy>Anita Yadavalli</cp:lastModifiedBy>
  <cp:revision>15</cp:revision>
  <dcterms:created xsi:type="dcterms:W3CDTF">2016-09-13T15:36:27Z</dcterms:created>
  <dcterms:modified xsi:type="dcterms:W3CDTF">2016-11-08T19:13:47Z</dcterms:modified>
</cp:coreProperties>
</file>