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3"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63"/>
    <p:restoredTop sz="50087"/>
  </p:normalViewPr>
  <p:slideViewPr>
    <p:cSldViewPr snapToGrid="0" snapToObjects="1">
      <p:cViewPr varScale="1">
        <p:scale>
          <a:sx n="45" d="100"/>
          <a:sy n="45" d="100"/>
        </p:scale>
        <p:origin x="2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36148-4978-FC42-9B4C-52487FD9C226}" type="datetimeFigureOut">
              <a:rPr lang="en-US" smtClean="0"/>
              <a:t>11/7/16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18D0A-2481-344B-BFAB-6D94A23B4ED7}" type="slidenum">
              <a:rPr lang="en-US" smtClean="0"/>
              <a:t>‹#›</a:t>
            </a:fld>
            <a:endParaRPr lang="en-US"/>
          </a:p>
        </p:txBody>
      </p:sp>
    </p:spTree>
    <p:extLst>
      <p:ext uri="{BB962C8B-B14F-4D97-AF65-F5344CB8AC3E}">
        <p14:creationId xmlns:p14="http://schemas.microsoft.com/office/powerpoint/2010/main" val="140995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1</a:t>
            </a:fld>
            <a:endParaRPr lang="en-US"/>
          </a:p>
        </p:txBody>
      </p:sp>
    </p:spTree>
    <p:extLst>
      <p:ext uri="{BB962C8B-B14F-4D97-AF65-F5344CB8AC3E}">
        <p14:creationId xmlns:p14="http://schemas.microsoft.com/office/powerpoint/2010/main" val="2077486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In this Article we explore regulatory examples and set forth theory of interpretation </a:t>
            </a:r>
            <a:r>
              <a:rPr lang="en-US" baseline="0" dirty="0" smtClean="0"/>
              <a:t>– </a:t>
            </a:r>
          </a:p>
          <a:p>
            <a:pPr marL="171450" indent="-171450">
              <a:buFontTx/>
              <a:buChar char="-"/>
            </a:pPr>
            <a:r>
              <a:rPr lang="en-US" baseline="0" dirty="0" smtClean="0"/>
              <a:t>Note: we don’t discuss the “why” of regulatory examples; rather – accept as a given and examine what we should make of them</a:t>
            </a:r>
            <a:endParaRPr lang="en-US" baseline="0" dirty="0" smtClean="0"/>
          </a:p>
          <a:p>
            <a:pPr marL="171450" indent="-171450">
              <a:buFontTx/>
              <a:buChar char="-"/>
            </a:pPr>
            <a:r>
              <a:rPr lang="en-US" baseline="0" dirty="0" smtClean="0"/>
              <a:t>Definition</a:t>
            </a:r>
          </a:p>
          <a:p>
            <a:pPr marL="171450" indent="-171450">
              <a:buFontTx/>
              <a:buChar char="-"/>
            </a:pPr>
            <a:r>
              <a:rPr lang="en-US" baseline="0" dirty="0" smtClean="0"/>
              <a:t>E.g. examples in new proposed management fee waiver </a:t>
            </a:r>
            <a:r>
              <a:rPr lang="en-US" baseline="0" dirty="0" err="1" smtClean="0"/>
              <a:t>regs</a:t>
            </a:r>
            <a:r>
              <a:rPr lang="en-US" baseline="0" dirty="0" smtClean="0"/>
              <a:t>, read bottom portion of slide</a:t>
            </a:r>
            <a:endParaRPr lang="en-US" baseline="0" dirty="0" smtClean="0"/>
          </a:p>
          <a:p>
            <a:pPr marL="171450" indent="-171450">
              <a:buFontTx/>
              <a:buChar char="-"/>
            </a:pPr>
            <a:r>
              <a:rPr lang="en-US" baseline="0" dirty="0" smtClean="0"/>
              <a:t>Abound in agency regulations (esp. Treas. </a:t>
            </a:r>
            <a:r>
              <a:rPr lang="en-US" baseline="0" dirty="0" err="1" smtClean="0"/>
              <a:t>Regs</a:t>
            </a:r>
            <a:r>
              <a:rPr lang="en-US" baseline="0" dirty="0" smtClean="0"/>
              <a:t>, others too)</a:t>
            </a:r>
          </a:p>
          <a:p>
            <a:pPr marL="171450" indent="-171450">
              <a:buFontTx/>
              <a:buChar char="-"/>
            </a:pPr>
            <a:r>
              <a:rPr lang="en-US" baseline="0" dirty="0" smtClean="0"/>
              <a:t>Little to no discussion of regulatory examples in literature / no comprehensive theory of interp. by </a:t>
            </a:r>
            <a:r>
              <a:rPr lang="en-US" baseline="0" dirty="0" err="1" smtClean="0"/>
              <a:t>cts</a:t>
            </a:r>
            <a:r>
              <a:rPr lang="en-US" baseline="0" dirty="0" smtClean="0"/>
              <a:t>. </a:t>
            </a:r>
          </a:p>
          <a:p>
            <a:pPr marL="171450" indent="-171450">
              <a:buFontTx/>
              <a:buChar char="-"/>
            </a:pPr>
            <a:r>
              <a:rPr lang="en-US" baseline="0" dirty="0" smtClean="0"/>
              <a:t>Makes sense (scholars focus so much on when to defer to </a:t>
            </a:r>
            <a:r>
              <a:rPr lang="en-US" baseline="0" dirty="0" err="1" smtClean="0"/>
              <a:t>regs</a:t>
            </a:r>
            <a:r>
              <a:rPr lang="en-US" baseline="0" dirty="0" smtClean="0"/>
              <a:t>, don’t focus much on how to interpret </a:t>
            </a:r>
            <a:r>
              <a:rPr lang="en-US" baseline="0" dirty="0" err="1" smtClean="0"/>
              <a:t>regs</a:t>
            </a:r>
            <a:r>
              <a:rPr lang="en-US" baseline="0" dirty="0" smtClean="0"/>
              <a:t> themselves)</a:t>
            </a:r>
          </a:p>
          <a:p>
            <a:pPr marL="171450" indent="-171450">
              <a:buFontTx/>
              <a:buChar char="-"/>
            </a:pPr>
            <a:r>
              <a:rPr lang="en-US" baseline="0" dirty="0" smtClean="0"/>
              <a:t>But – in light of prevalence of agency </a:t>
            </a:r>
            <a:r>
              <a:rPr lang="en-US" baseline="0" dirty="0" err="1" smtClean="0"/>
              <a:t>regs</a:t>
            </a:r>
            <a:r>
              <a:rPr lang="en-US" baseline="0" dirty="0" smtClean="0"/>
              <a:t> and examples w/in them – important to focus on what they are, what they are doing, and </a:t>
            </a:r>
            <a:r>
              <a:rPr lang="en-US" baseline="0" dirty="0" smtClean="0"/>
              <a:t>– our contribution in particular: have </a:t>
            </a:r>
            <a:r>
              <a:rPr lang="en-US" baseline="0" dirty="0" smtClean="0"/>
              <a:t>a theory of interpretation. </a:t>
            </a:r>
          </a:p>
          <a:p>
            <a:pPr marL="171450" indent="-171450">
              <a:buFontTx/>
              <a:buChar char="-"/>
            </a:pPr>
            <a:r>
              <a:rPr lang="en-US" baseline="0" dirty="0" smtClean="0"/>
              <a:t>Indeed – regulated parties and agencies are well aware of importance of examples (often intense negotiation over them), even though neither scholars nor courts have focused in any meaningful way on how should be interpreted.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2</a:t>
            </a:fld>
            <a:endParaRPr lang="en-US"/>
          </a:p>
        </p:txBody>
      </p:sp>
    </p:spTree>
    <p:extLst>
      <p:ext uri="{BB962C8B-B14F-4D97-AF65-F5344CB8AC3E}">
        <p14:creationId xmlns:p14="http://schemas.microsoft.com/office/powerpoint/2010/main" val="74542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Before we get to theory, explore a bit nature of examples</a:t>
            </a:r>
          </a:p>
          <a:p>
            <a:pPr marL="171450" indent="-171450">
              <a:buFontTx/>
              <a:buChar char="-"/>
            </a:pPr>
            <a:r>
              <a:rPr lang="en-US" dirty="0" smtClean="0"/>
              <a:t>Different Impetuses:</a:t>
            </a:r>
            <a:r>
              <a:rPr lang="en-US" baseline="0" dirty="0" smtClean="0"/>
              <a:t> paradigm case, motivating facts, easier to explain, BOTTOM Line: alternative means of communicating than stating as abstract rule</a:t>
            </a:r>
          </a:p>
          <a:p>
            <a:pPr marL="171450" indent="-171450">
              <a:buFontTx/>
              <a:buChar char="-"/>
            </a:pPr>
            <a:r>
              <a:rPr lang="en-US" baseline="0" dirty="0" smtClean="0"/>
              <a:t>Whatever impetus, serve different functions: </a:t>
            </a:r>
          </a:p>
          <a:p>
            <a:pPr marL="171450" indent="-171450">
              <a:buFontTx/>
              <a:buChar char="-"/>
            </a:pPr>
            <a:r>
              <a:rPr lang="en-US" baseline="0" dirty="0" smtClean="0"/>
              <a:t>Illustrative vs. declaratory </a:t>
            </a:r>
            <a:r>
              <a:rPr lang="en-US" baseline="0" dirty="0" smtClean="0"/>
              <a:t>(describe) (clearly </a:t>
            </a:r>
            <a:r>
              <a:rPr lang="en-US" baseline="0" dirty="0" smtClean="0"/>
              <a:t>going to operate on a spectrum)</a:t>
            </a:r>
          </a:p>
          <a:p>
            <a:pPr marL="171450" indent="-171450">
              <a:buFontTx/>
              <a:buChar char="-"/>
            </a:pPr>
            <a:r>
              <a:rPr lang="en-US" baseline="0" dirty="0" smtClean="0"/>
              <a:t>To the extent that provide new legal content, not available in non-example text, need theory of interpretation</a:t>
            </a:r>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3</a:t>
            </a:fld>
            <a:endParaRPr lang="en-US"/>
          </a:p>
        </p:txBody>
      </p:sp>
    </p:spTree>
    <p:extLst>
      <p:ext uri="{BB962C8B-B14F-4D97-AF65-F5344CB8AC3E}">
        <p14:creationId xmlns:p14="http://schemas.microsoft.com/office/powerpoint/2010/main" val="1243439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4</a:t>
            </a:fld>
            <a:endParaRPr lang="en-US"/>
          </a:p>
        </p:txBody>
      </p:sp>
    </p:spTree>
    <p:extLst>
      <p:ext uri="{BB962C8B-B14F-4D97-AF65-F5344CB8AC3E}">
        <p14:creationId xmlns:p14="http://schemas.microsoft.com/office/powerpoint/2010/main" val="7078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To explain a bit more about our theory: </a:t>
            </a:r>
          </a:p>
          <a:p>
            <a:pPr marL="171450" indent="-171450">
              <a:buFontTx/>
              <a:buChar char="-"/>
            </a:pPr>
            <a:endParaRPr lang="en-US" baseline="0" dirty="0" smtClean="0"/>
          </a:p>
          <a:p>
            <a:pPr marL="171450" indent="-171450">
              <a:buFontTx/>
              <a:buChar char="-"/>
            </a:pPr>
            <a:r>
              <a:rPr lang="en-US" baseline="0" dirty="0" smtClean="0"/>
              <a:t>Why analogical reasoning? </a:t>
            </a:r>
          </a:p>
          <a:p>
            <a:pPr marL="171450" indent="-171450">
              <a:buFontTx/>
              <a:buChar char="-"/>
            </a:pPr>
            <a:endParaRPr lang="en-US" baseline="0" dirty="0" smtClean="0"/>
          </a:p>
          <a:p>
            <a:pPr marL="171450" indent="-171450">
              <a:buFontTx/>
              <a:buChar char="-"/>
            </a:pPr>
            <a:r>
              <a:rPr lang="en-US" baseline="0" dirty="0" smtClean="0"/>
              <a:t>Examples share logical underpinnings with case law – </a:t>
            </a:r>
          </a:p>
          <a:p>
            <a:pPr marL="171450" indent="-171450">
              <a:buFontTx/>
              <a:buChar char="-"/>
            </a:pPr>
            <a:endParaRPr lang="en-US" baseline="0" dirty="0" smtClean="0"/>
          </a:p>
          <a:p>
            <a:pPr marL="171450" indent="-171450">
              <a:buFontTx/>
              <a:buChar char="-"/>
            </a:pPr>
            <a:r>
              <a:rPr lang="en-US" baseline="0" dirty="0" smtClean="0"/>
              <a:t>Case law: Facts, outcome of case, based on outcome of case in light of facts can ferret out what governing principle is, can be applied to future cases.  Not exactly deductive, not exactly inductive, rather analogical reasoning – process of reasoning from an outcome on one set of facts to outcome on another set of facts. </a:t>
            </a:r>
          </a:p>
          <a:p>
            <a:pPr marL="171450" indent="-171450">
              <a:buFontTx/>
              <a:buChar char="-"/>
            </a:pPr>
            <a:endParaRPr lang="en-US" baseline="0" dirty="0" smtClean="0"/>
          </a:p>
          <a:p>
            <a:pPr marL="171450" indent="-171450">
              <a:buFontTx/>
              <a:buChar char="-"/>
            </a:pPr>
            <a:r>
              <a:rPr lang="en-US" baseline="0" dirty="0" smtClean="0"/>
              <a:t>Our contention: Regulatory examples rely on same form of reasoning – outcome given on particular facts, based on that can ferret out underlying principle, which can be applied to future set of facts. </a:t>
            </a:r>
          </a:p>
          <a:p>
            <a:pPr marL="171450" indent="-171450">
              <a:buFontTx/>
              <a:buChar char="-"/>
            </a:pPr>
            <a:endParaRPr lang="en-US" baseline="0" dirty="0" smtClean="0"/>
          </a:p>
          <a:p>
            <a:pPr marL="171450" indent="-171450">
              <a:buFontTx/>
              <a:buChar char="-"/>
            </a:pPr>
            <a:r>
              <a:rPr lang="en-US" baseline="0" dirty="0" smtClean="0"/>
              <a:t>However, unlike pure common law cases, set in broader regulatory and statutory scheme. </a:t>
            </a:r>
          </a:p>
          <a:p>
            <a:pPr marL="171450" indent="-171450">
              <a:buFontTx/>
              <a:buChar char="-"/>
            </a:pPr>
            <a:endParaRPr lang="en-US" baseline="0" dirty="0" smtClean="0"/>
          </a:p>
          <a:p>
            <a:pPr marL="171450" indent="-171450">
              <a:buFontTx/>
              <a:buChar char="-"/>
            </a:pPr>
            <a:r>
              <a:rPr lang="en-US" baseline="0" dirty="0" smtClean="0"/>
              <a:t>As a result, any guidance gleaned from analogical reasoning has to be reconciled with broader regulatory and statutory scheme. </a:t>
            </a:r>
          </a:p>
          <a:p>
            <a:pPr marL="171450" indent="-171450">
              <a:buFontTx/>
              <a:buChar char="-"/>
            </a:pPr>
            <a:endParaRPr lang="en-US" baseline="0" dirty="0" smtClean="0"/>
          </a:p>
          <a:p>
            <a:pPr marL="171450" indent="-171450">
              <a:buFontTx/>
              <a:buChar char="-"/>
            </a:pPr>
            <a:r>
              <a:rPr lang="en-US" baseline="0" dirty="0" smtClean="0"/>
              <a:t>Do this in a flexible way, going back and forth between the different pieces of the puzzle to come up with the best interpretation that fits the whole.  </a:t>
            </a:r>
          </a:p>
          <a:p>
            <a:pPr marL="171450" indent="-171450">
              <a:buFontTx/>
              <a:buChar char="-"/>
            </a:pPr>
            <a:endParaRPr lang="en-US" baseline="0" dirty="0" smtClean="0"/>
          </a:p>
          <a:p>
            <a:pPr marL="171450" indent="-171450">
              <a:buFontTx/>
              <a:buChar char="-"/>
            </a:pPr>
            <a:r>
              <a:rPr lang="en-US" baseline="0" dirty="0" smtClean="0"/>
              <a:t>Of course, statute is supreme. </a:t>
            </a:r>
          </a:p>
          <a:p>
            <a:pPr marL="171450" indent="-171450">
              <a:buFontTx/>
              <a:buChar char="-"/>
            </a:pPr>
            <a:endParaRPr lang="en-US" baseline="0" dirty="0" smtClean="0"/>
          </a:p>
          <a:p>
            <a:pPr marL="171450" indent="-171450">
              <a:buFontTx/>
              <a:buChar char="-"/>
            </a:pPr>
            <a:r>
              <a:rPr lang="en-US" baseline="0" dirty="0" smtClean="0"/>
              <a:t>But, beyond that, content of regulatory examples should be on equal footing w/ rest of regulatory text. </a:t>
            </a:r>
          </a:p>
          <a:p>
            <a:pPr marL="171450" indent="-171450">
              <a:buFontTx/>
              <a:buChar char="-"/>
            </a:pPr>
            <a:endParaRPr lang="en-US" baseline="0" dirty="0" smtClean="0"/>
          </a:p>
          <a:p>
            <a:pPr marL="171450" indent="-171450">
              <a:buFontTx/>
              <a:buChar char="-"/>
            </a:pPr>
            <a:r>
              <a:rPr lang="en-US" baseline="0" dirty="0" smtClean="0"/>
              <a:t>Should stretch non-example portion of regulation and examples to accommodate each other, just like would do with other co-equal sources (</a:t>
            </a:r>
            <a:r>
              <a:rPr lang="en-US" baseline="0" dirty="0" err="1" smtClean="0"/>
              <a:t>ie</a:t>
            </a:r>
            <a:r>
              <a:rPr lang="en-US" baseline="0" dirty="0" smtClean="0"/>
              <a:t>: treaties, statutes, </a:t>
            </a:r>
            <a:r>
              <a:rPr lang="en-US" baseline="0" dirty="0" err="1" smtClean="0"/>
              <a:t>etc</a:t>
            </a:r>
            <a:r>
              <a:rPr lang="en-US" baseline="0" dirty="0" smtClean="0"/>
              <a:t>)</a:t>
            </a:r>
          </a:p>
          <a:p>
            <a:pPr marL="171450" indent="-171450">
              <a:buFontTx/>
              <a:buChar char="-"/>
            </a:pPr>
            <a:endParaRPr lang="en-US" baseline="0" dirty="0" smtClean="0"/>
          </a:p>
          <a:p>
            <a:pPr marL="171450" indent="-171450">
              <a:buFontTx/>
              <a:buChar char="-"/>
            </a:pPr>
            <a:r>
              <a:rPr lang="en-US" baseline="0" dirty="0" smtClean="0"/>
              <a:t>In terms of how to read / interpret rest of statutory / regulatory scheme, need to use background interpretive approaches to make decisions as to how much to focus on text, purpose, etc. </a:t>
            </a:r>
          </a:p>
          <a:p>
            <a:pPr marL="457200" lvl="1" indent="0">
              <a:buFontTx/>
              <a:buNone/>
            </a:pPr>
            <a:endParaRPr lang="en-US" baseline="0" dirty="0" smtClean="0"/>
          </a:p>
          <a:p>
            <a:pPr marL="457200" lvl="1" indent="0">
              <a:buFontTx/>
              <a:buNone/>
            </a:pPr>
            <a:r>
              <a:rPr lang="en-US" baseline="0" dirty="0" smtClean="0"/>
              <a:t>We are agnostic on method for reading / interpreting broader scheme. </a:t>
            </a:r>
          </a:p>
          <a:p>
            <a:pPr marL="457200" lvl="1" indent="0">
              <a:buFontTx/>
              <a:buNone/>
            </a:pPr>
            <a:endParaRPr lang="en-US" baseline="0" dirty="0" smtClean="0"/>
          </a:p>
          <a:p>
            <a:pPr marL="457200" lvl="1" indent="0">
              <a:buFontTx/>
              <a:buNone/>
            </a:pPr>
            <a:r>
              <a:rPr lang="en-US" baseline="0" dirty="0" smtClean="0"/>
              <a:t>Our goal: to offer a way to bring regulatory examples into the interpretive conversation, thereby putting them in dialogue with the rest of the regulatory and statutory scheme. </a:t>
            </a:r>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5</a:t>
            </a:fld>
            <a:endParaRPr lang="en-US"/>
          </a:p>
        </p:txBody>
      </p:sp>
    </p:spTree>
    <p:extLst>
      <p:ext uri="{BB962C8B-B14F-4D97-AF65-F5344CB8AC3E}">
        <p14:creationId xmlns:p14="http://schemas.microsoft.com/office/powerpoint/2010/main" val="31218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Apologies,</a:t>
            </a:r>
            <a:r>
              <a:rPr lang="en-US" baseline="0" dirty="0" smtClean="0"/>
              <a:t> not tax example, but illustrates our theory well, which would apply to the many examples that exist all over the Treas. </a:t>
            </a:r>
            <a:r>
              <a:rPr lang="en-US" baseline="0" dirty="0" err="1" smtClean="0"/>
              <a:t>Regs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6</a:t>
            </a:fld>
            <a:endParaRPr lang="en-US"/>
          </a:p>
        </p:txBody>
      </p:sp>
    </p:spTree>
    <p:extLst>
      <p:ext uri="{BB962C8B-B14F-4D97-AF65-F5344CB8AC3E}">
        <p14:creationId xmlns:p14="http://schemas.microsoft.com/office/powerpoint/2010/main" val="146851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7</a:t>
            </a:fld>
            <a:endParaRPr lang="en-US"/>
          </a:p>
        </p:txBody>
      </p:sp>
    </p:spTree>
    <p:extLst>
      <p:ext uri="{BB962C8B-B14F-4D97-AF65-F5344CB8AC3E}">
        <p14:creationId xmlns:p14="http://schemas.microsoft.com/office/powerpoint/2010/main" val="1287572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Application</a:t>
            </a:r>
            <a:r>
              <a:rPr lang="en-US" baseline="0" dirty="0" smtClean="0"/>
              <a:t> of analogical reasoning to reg. examples yields: </a:t>
            </a:r>
          </a:p>
          <a:p>
            <a:pPr marL="171450" indent="-171450">
              <a:buFontTx/>
              <a:buChar char="-"/>
            </a:pPr>
            <a:endParaRPr lang="en-US" baseline="0" dirty="0" smtClean="0"/>
          </a:p>
          <a:p>
            <a:pPr marL="171450" indent="-171450">
              <a:buFontTx/>
              <a:buChar char="-"/>
            </a:pPr>
            <a:r>
              <a:rPr lang="en-US" baseline="0" dirty="0" smtClean="0"/>
              <a:t>Existence of both factors is necessary to pose direct threat.  Why? </a:t>
            </a:r>
          </a:p>
          <a:p>
            <a:pPr marL="171450" indent="-171450">
              <a:buFontTx/>
              <a:buChar char="-"/>
            </a:pPr>
            <a:endParaRPr lang="en-US" baseline="0" dirty="0" smtClean="0"/>
          </a:p>
          <a:p>
            <a:pPr marL="171450" indent="-171450">
              <a:buFontTx/>
              <a:buChar char="-"/>
            </a:pPr>
            <a:r>
              <a:rPr lang="en-US" baseline="0" dirty="0" smtClean="0"/>
              <a:t>In example 1 – even though readily transmissible, no direct threat.  Why?  Not serious. </a:t>
            </a:r>
          </a:p>
          <a:p>
            <a:pPr marL="171450" indent="-171450">
              <a:buFontTx/>
              <a:buChar char="-"/>
            </a:pPr>
            <a:endParaRPr lang="en-US" baseline="0" dirty="0" smtClean="0"/>
          </a:p>
          <a:p>
            <a:pPr marL="171450" indent="-171450">
              <a:buFontTx/>
              <a:buChar char="-"/>
            </a:pPr>
            <a:r>
              <a:rPr lang="en-US" baseline="0" dirty="0" smtClean="0"/>
              <a:t>In example 2 – even though serious, no direct threat.  Why? Not readily transmissible. </a:t>
            </a:r>
          </a:p>
          <a:p>
            <a:pPr marL="171450" indent="-171450">
              <a:buFontTx/>
              <a:buChar char="-"/>
            </a:pPr>
            <a:endParaRPr lang="en-US" baseline="0" dirty="0" smtClean="0"/>
          </a:p>
          <a:p>
            <a:pPr marL="171450" indent="-171450">
              <a:buFontTx/>
              <a:buChar char="-"/>
            </a:pPr>
            <a:r>
              <a:rPr lang="en-US" baseline="0" dirty="0" smtClean="0"/>
              <a:t>Can ferret out principle that both must be present to establish direct threat. </a:t>
            </a:r>
          </a:p>
          <a:p>
            <a:pPr marL="171450" indent="-171450">
              <a:buFontTx/>
              <a:buChar char="-"/>
            </a:pPr>
            <a:endParaRPr lang="en-US" baseline="0" dirty="0" smtClean="0"/>
          </a:p>
          <a:p>
            <a:pPr marL="171450" indent="-171450">
              <a:buFontTx/>
              <a:buChar char="-"/>
            </a:pPr>
            <a:r>
              <a:rPr lang="en-US" baseline="0" dirty="0" smtClean="0"/>
              <a:t>Are both factors sufficient?  Not clear. </a:t>
            </a:r>
          </a:p>
          <a:p>
            <a:pPr marL="171450" indent="-171450">
              <a:buFontTx/>
              <a:buChar char="-"/>
            </a:pPr>
            <a:endParaRPr lang="en-US" baseline="0" dirty="0" smtClean="0"/>
          </a:p>
          <a:p>
            <a:pPr marL="171450" indent="-171450">
              <a:buFontTx/>
              <a:buChar char="-"/>
            </a:pPr>
            <a:r>
              <a:rPr lang="en-US" baseline="0" dirty="0" smtClean="0"/>
              <a:t>Why not?  Example 3 deals with potential existence of both factors.  SARS serious and “may be” readily transmissible – “probably” a direct threat.”  Unclear based on this example whether presence of both factors is sufficient. </a:t>
            </a:r>
          </a:p>
          <a:p>
            <a:pPr marL="171450" indent="-171450">
              <a:buFontTx/>
              <a:buChar char="-"/>
            </a:pPr>
            <a:endParaRPr lang="en-US" baseline="0" dirty="0" smtClean="0"/>
          </a:p>
          <a:p>
            <a:pPr marL="171450" indent="-171450">
              <a:buFontTx/>
              <a:buChar char="-"/>
            </a:pPr>
            <a:r>
              <a:rPr lang="en-US" baseline="0" dirty="0" smtClean="0"/>
              <a:t>Bottom line – analogical reasoning goes a long way toward elaborating on non-example text (both conditions required) but doesn’t resolve all questions (not clear if both conditions are sufficient). </a:t>
            </a:r>
          </a:p>
        </p:txBody>
      </p:sp>
      <p:sp>
        <p:nvSpPr>
          <p:cNvPr id="4" name="Slide Number Placeholder 3"/>
          <p:cNvSpPr>
            <a:spLocks noGrp="1"/>
          </p:cNvSpPr>
          <p:nvPr>
            <p:ph type="sldNum" sz="quarter" idx="10"/>
          </p:nvPr>
        </p:nvSpPr>
        <p:spPr/>
        <p:txBody>
          <a:bodyPr/>
          <a:lstStyle/>
          <a:p>
            <a:fld id="{B7418D0A-2481-344B-BFAB-6D94A23B4ED7}" type="slidenum">
              <a:rPr lang="en-US" smtClean="0"/>
              <a:t>8</a:t>
            </a:fld>
            <a:endParaRPr lang="en-US"/>
          </a:p>
        </p:txBody>
      </p:sp>
    </p:spTree>
    <p:extLst>
      <p:ext uri="{BB962C8B-B14F-4D97-AF65-F5344CB8AC3E}">
        <p14:creationId xmlns:p14="http://schemas.microsoft.com/office/powerpoint/2010/main" val="1750547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Reconciling</a:t>
            </a:r>
            <a:r>
              <a:rPr lang="en-US" baseline="0" dirty="0" smtClean="0"/>
              <a:t> with broader regulatory and statutory scheme</a:t>
            </a:r>
          </a:p>
          <a:p>
            <a:pPr marL="171450" indent="-171450">
              <a:buFontTx/>
              <a:buChar char="-"/>
            </a:pPr>
            <a:r>
              <a:rPr lang="en-US" baseline="0" dirty="0" smtClean="0"/>
              <a:t>Analogical reasoning of </a:t>
            </a:r>
            <a:r>
              <a:rPr lang="en-US" baseline="0" dirty="0" err="1" smtClean="0"/>
              <a:t>reg</a:t>
            </a:r>
            <a:r>
              <a:rPr lang="en-US" baseline="0" dirty="0" smtClean="0"/>
              <a:t> example established both conditions necessary, left open ? re whether both conditions sufficient</a:t>
            </a:r>
          </a:p>
          <a:p>
            <a:pPr marL="171450" indent="-171450">
              <a:buFontTx/>
              <a:buChar char="-"/>
            </a:pPr>
            <a:r>
              <a:rPr lang="en-US" baseline="0" dirty="0" smtClean="0"/>
              <a:t>Put another way, question left from analogical reasoning is: should </a:t>
            </a:r>
            <a:r>
              <a:rPr lang="en-US" baseline="0" dirty="0" err="1" smtClean="0"/>
              <a:t>regs</a:t>
            </a:r>
            <a:r>
              <a:rPr lang="en-US" baseline="0" dirty="0" smtClean="0"/>
              <a:t> be read as establishing a general rule that if severe and readily </a:t>
            </a:r>
            <a:r>
              <a:rPr lang="en-US" baseline="0" dirty="0" err="1" smtClean="0"/>
              <a:t>tranmissible</a:t>
            </a:r>
            <a:r>
              <a:rPr lang="en-US" baseline="0" dirty="0" smtClean="0"/>
              <a:t>, direct threat, airline can exclude; or even if both conditions are present is more individualized approach required</a:t>
            </a:r>
          </a:p>
          <a:p>
            <a:pPr marL="171450" indent="-171450">
              <a:buFontTx/>
              <a:buChar char="-"/>
            </a:pPr>
            <a:r>
              <a:rPr lang="en-US" baseline="0" dirty="0" smtClean="0"/>
              <a:t>Start with statute – here: anti-discrimination statute – air carrier may not discriminate against physical / mental impairments.  But, </a:t>
            </a:r>
            <a:r>
              <a:rPr lang="en-US" baseline="0" dirty="0" err="1" smtClean="0"/>
              <a:t>regs</a:t>
            </a:r>
            <a:r>
              <a:rPr lang="en-US" baseline="0" dirty="0" smtClean="0"/>
              <a:t> clearly more nuanced (allowing exclusions in some cases).  Neither text nor purpose of statute speaks to how fine grained exclusion analysis is. </a:t>
            </a:r>
          </a:p>
          <a:p>
            <a:pPr marL="171450" indent="-171450">
              <a:buFontTx/>
              <a:buChar char="-"/>
            </a:pPr>
            <a:r>
              <a:rPr lang="en-US" baseline="0" dirty="0" smtClean="0"/>
              <a:t>Rest of regulatory scheme (non-example text): individualized approach – </a:t>
            </a:r>
            <a:r>
              <a:rPr lang="en-US" baseline="0" dirty="0" err="1" smtClean="0"/>
              <a:t>ie</a:t>
            </a:r>
            <a:r>
              <a:rPr lang="en-US" baseline="0" dirty="0" smtClean="0"/>
              <a:t>: various cross references to other </a:t>
            </a:r>
            <a:r>
              <a:rPr lang="en-US" baseline="0" dirty="0" err="1" smtClean="0"/>
              <a:t>reg</a:t>
            </a:r>
            <a:r>
              <a:rPr lang="en-US" baseline="0" dirty="0" smtClean="0"/>
              <a:t> sections that call for cost-benefit analysis of whether can exclude someone, based on a whole number of factors</a:t>
            </a:r>
          </a:p>
          <a:p>
            <a:pPr marL="171450" indent="-171450">
              <a:buFontTx/>
              <a:buChar char="-"/>
            </a:pPr>
            <a:r>
              <a:rPr lang="en-US" baseline="0" dirty="0" smtClean="0"/>
              <a:t>Preamble to </a:t>
            </a:r>
            <a:r>
              <a:rPr lang="en-US" baseline="0" dirty="0" err="1" smtClean="0"/>
              <a:t>reg</a:t>
            </a:r>
            <a:r>
              <a:rPr lang="en-US" baseline="0" dirty="0" smtClean="0"/>
              <a:t> – makes clear that meant to provide general rule and both conditions sufficient</a:t>
            </a:r>
          </a:p>
          <a:p>
            <a:pPr marL="171450" indent="-171450">
              <a:buFontTx/>
              <a:buChar char="-"/>
            </a:pPr>
            <a:endParaRPr lang="en-US" baseline="0" dirty="0" smtClean="0"/>
          </a:p>
          <a:p>
            <a:pPr marL="171450" indent="-171450">
              <a:buFontTx/>
              <a:buChar char="-"/>
            </a:pPr>
            <a:r>
              <a:rPr lang="en-US" baseline="0" dirty="0" smtClean="0"/>
              <a:t>So, how to resolve? Best resolution = </a:t>
            </a:r>
            <a:r>
              <a:rPr lang="en-US" baseline="0" dirty="0" err="1" smtClean="0"/>
              <a:t>regs</a:t>
            </a:r>
            <a:r>
              <a:rPr lang="en-US" baseline="0" dirty="0" smtClean="0"/>
              <a:t>, including example, lean toward general rule approach (and do so much more than old </a:t>
            </a:r>
            <a:r>
              <a:rPr lang="en-US" baseline="0" dirty="0" err="1" smtClean="0"/>
              <a:t>regs</a:t>
            </a:r>
            <a:r>
              <a:rPr lang="en-US" baseline="0" dirty="0" smtClean="0"/>
              <a:t>), but still some small role for individualization in particular cases </a:t>
            </a:r>
          </a:p>
          <a:p>
            <a:pPr marL="171450" indent="-171450">
              <a:buFontTx/>
              <a:buChar char="-"/>
            </a:pPr>
            <a:endParaRPr lang="en-US" baseline="0" dirty="0" smtClean="0"/>
          </a:p>
          <a:p>
            <a:pPr marL="171450" indent="-171450">
              <a:buFontTx/>
              <a:buChar char="-"/>
            </a:pPr>
            <a:r>
              <a:rPr lang="en-US" baseline="0" dirty="0" smtClean="0"/>
              <a:t>Important point not how to resolve this tension (which depends on background approaches to </a:t>
            </a:r>
            <a:r>
              <a:rPr lang="en-US" baseline="0" dirty="0" err="1" smtClean="0"/>
              <a:t>interp</a:t>
            </a:r>
            <a:r>
              <a:rPr lang="en-US" baseline="0" dirty="0" smtClean="0"/>
              <a:t> such as </a:t>
            </a:r>
            <a:r>
              <a:rPr lang="en-US" baseline="0" dirty="0" err="1" smtClean="0"/>
              <a:t>purposivism</a:t>
            </a:r>
            <a:r>
              <a:rPr lang="en-US" baseline="0" dirty="0" smtClean="0"/>
              <a:t>, </a:t>
            </a:r>
            <a:r>
              <a:rPr lang="en-US" baseline="0" dirty="0" err="1" smtClean="0"/>
              <a:t>etc</a:t>
            </a:r>
            <a:r>
              <a:rPr lang="en-US" baseline="0" dirty="0" smtClean="0"/>
              <a:t>) but on how to bring regulatory examples into conversation, make well-theorized part of regulatory interpretation. </a:t>
            </a:r>
          </a:p>
          <a:p>
            <a:pPr marL="171450" indent="-171450">
              <a:buFontTx/>
              <a:buChar char="-"/>
            </a:pPr>
            <a:r>
              <a:rPr lang="en-US" baseline="0" dirty="0" smtClean="0"/>
              <a:t>Article brings regulatory examples into interpretive conversation, offers way to understand what they contribute to </a:t>
            </a:r>
            <a:r>
              <a:rPr lang="en-US" baseline="0" dirty="0" err="1" smtClean="0"/>
              <a:t>reg</a:t>
            </a:r>
            <a:r>
              <a:rPr lang="en-US" baseline="0" dirty="0" smtClean="0"/>
              <a:t> / stat scheme</a:t>
            </a:r>
            <a:endParaRPr lang="en-US" dirty="0"/>
          </a:p>
        </p:txBody>
      </p:sp>
      <p:sp>
        <p:nvSpPr>
          <p:cNvPr id="4" name="Slide Number Placeholder 3"/>
          <p:cNvSpPr>
            <a:spLocks noGrp="1"/>
          </p:cNvSpPr>
          <p:nvPr>
            <p:ph type="sldNum" sz="quarter" idx="10"/>
          </p:nvPr>
        </p:nvSpPr>
        <p:spPr/>
        <p:txBody>
          <a:bodyPr/>
          <a:lstStyle/>
          <a:p>
            <a:fld id="{B7418D0A-2481-344B-BFAB-6D94A23B4ED7}" type="slidenum">
              <a:rPr lang="en-US" smtClean="0"/>
              <a:t>9</a:t>
            </a:fld>
            <a:endParaRPr lang="en-US"/>
          </a:p>
        </p:txBody>
      </p:sp>
    </p:spTree>
    <p:extLst>
      <p:ext uri="{BB962C8B-B14F-4D97-AF65-F5344CB8AC3E}">
        <p14:creationId xmlns:p14="http://schemas.microsoft.com/office/powerpoint/2010/main" val="197901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B79C9A-784E-4D48-80B8-8492036DD64A}"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4339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9C9A-784E-4D48-80B8-8492036DD64A}"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99089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9C9A-784E-4D48-80B8-8492036DD64A}"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76024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9C9A-784E-4D48-80B8-8492036DD64A}"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37322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79C9A-784E-4D48-80B8-8492036DD64A}"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63151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B79C9A-784E-4D48-80B8-8492036DD64A}"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20074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79C9A-784E-4D48-80B8-8492036DD64A}" type="datetimeFigureOut">
              <a:rPr lang="en-US" smtClean="0"/>
              <a:t>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289700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B79C9A-784E-4D48-80B8-8492036DD64A}" type="datetimeFigureOut">
              <a:rPr lang="en-US" smtClean="0"/>
              <a:t>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11714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79C9A-784E-4D48-80B8-8492036DD64A}" type="datetimeFigureOut">
              <a:rPr lang="en-US" smtClean="0"/>
              <a:t>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6800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79C9A-784E-4D48-80B8-8492036DD64A}"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15012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79C9A-784E-4D48-80B8-8492036DD64A}"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7513-5E8A-874A-A3D5-5C5F963C5F01}" type="slidenum">
              <a:rPr lang="en-US" smtClean="0"/>
              <a:t>‹#›</a:t>
            </a:fld>
            <a:endParaRPr lang="en-US"/>
          </a:p>
        </p:txBody>
      </p:sp>
    </p:spTree>
    <p:extLst>
      <p:ext uri="{BB962C8B-B14F-4D97-AF65-F5344CB8AC3E}">
        <p14:creationId xmlns:p14="http://schemas.microsoft.com/office/powerpoint/2010/main" val="4394934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79C9A-784E-4D48-80B8-8492036DD64A}" type="datetimeFigureOut">
              <a:rPr lang="en-US" smtClean="0"/>
              <a:t>11/7/16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D7513-5E8A-874A-A3D5-5C5F963C5F01}" type="slidenum">
              <a:rPr lang="en-US" smtClean="0"/>
              <a:t>‹#›</a:t>
            </a:fld>
            <a:endParaRPr lang="en-US"/>
          </a:p>
        </p:txBody>
      </p:sp>
    </p:spTree>
    <p:extLst>
      <p:ext uri="{BB962C8B-B14F-4D97-AF65-F5344CB8AC3E}">
        <p14:creationId xmlns:p14="http://schemas.microsoft.com/office/powerpoint/2010/main" val="110066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Regulating by Example</a:t>
            </a:r>
            <a:endParaRPr lang="en-US" sz="7200" b="1" dirty="0"/>
          </a:p>
        </p:txBody>
      </p:sp>
      <p:sp>
        <p:nvSpPr>
          <p:cNvPr id="3" name="Subtitle 2"/>
          <p:cNvSpPr>
            <a:spLocks noGrp="1"/>
          </p:cNvSpPr>
          <p:nvPr>
            <p:ph type="subTitle" idx="1"/>
          </p:nvPr>
        </p:nvSpPr>
        <p:spPr>
          <a:xfrm>
            <a:off x="1524000" y="4030663"/>
            <a:ext cx="9144000" cy="1655762"/>
          </a:xfrm>
        </p:spPr>
        <p:txBody>
          <a:bodyPr>
            <a:normAutofit/>
          </a:bodyPr>
          <a:lstStyle/>
          <a:p>
            <a:r>
              <a:rPr lang="en-US" sz="3600" dirty="0" smtClean="0"/>
              <a:t>Susie Morse &amp; Leigh </a:t>
            </a:r>
            <a:r>
              <a:rPr lang="en-US" sz="3600" dirty="0" err="1" smtClean="0"/>
              <a:t>Osofsky</a:t>
            </a:r>
            <a:endParaRPr lang="en-US" sz="3600" dirty="0"/>
          </a:p>
        </p:txBody>
      </p:sp>
    </p:spTree>
    <p:extLst>
      <p:ext uri="{BB962C8B-B14F-4D97-AF65-F5344CB8AC3E}">
        <p14:creationId xmlns:p14="http://schemas.microsoft.com/office/powerpoint/2010/main" val="1141616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Examples</a:t>
            </a:r>
            <a:endParaRPr lang="en-US" dirty="0"/>
          </a:p>
        </p:txBody>
      </p:sp>
      <p:sp>
        <p:nvSpPr>
          <p:cNvPr id="3" name="Content Placeholder 2"/>
          <p:cNvSpPr>
            <a:spLocks noGrp="1"/>
          </p:cNvSpPr>
          <p:nvPr>
            <p:ph idx="1"/>
          </p:nvPr>
        </p:nvSpPr>
        <p:spPr/>
        <p:txBody>
          <a:bodyPr/>
          <a:lstStyle/>
          <a:p>
            <a:r>
              <a:rPr lang="en-US" dirty="0" smtClean="0"/>
              <a:t>Definition:  </a:t>
            </a:r>
            <a:r>
              <a:rPr lang="en-US" dirty="0"/>
              <a:t>a portion of a regulation that applies the law to hypothetical facts </a:t>
            </a:r>
            <a:r>
              <a:rPr lang="en-US" dirty="0" smtClean="0"/>
              <a:t>(often preceded by “for example,” “such as,” “for instance”). </a:t>
            </a:r>
          </a:p>
          <a:p>
            <a:endParaRPr lang="en-US" dirty="0" smtClean="0"/>
          </a:p>
          <a:p>
            <a:r>
              <a:rPr lang="en-US" dirty="0" smtClean="0"/>
              <a:t>E.g.: Examples in new proposed management fee waiver </a:t>
            </a:r>
            <a:r>
              <a:rPr lang="en-US" dirty="0" err="1" smtClean="0"/>
              <a:t>regs</a:t>
            </a:r>
            <a:endParaRPr lang="en-US" dirty="0" smtClean="0"/>
          </a:p>
          <a:p>
            <a:endParaRPr lang="en-US" dirty="0"/>
          </a:p>
          <a:p>
            <a:r>
              <a:rPr lang="en-US" dirty="0" smtClean="0"/>
              <a:t>Bulk of </a:t>
            </a:r>
            <a:r>
              <a:rPr lang="en-US" dirty="0" err="1" smtClean="0"/>
              <a:t>regs</a:t>
            </a:r>
            <a:r>
              <a:rPr lang="en-US" dirty="0" smtClean="0"/>
              <a:t> = examples that go to whether, based on facts of example, there is “significant entrepreneurial risk” (</a:t>
            </a:r>
            <a:r>
              <a:rPr lang="en-US" dirty="0" err="1" smtClean="0"/>
              <a:t>superfactor</a:t>
            </a:r>
            <a:r>
              <a:rPr lang="en-US" dirty="0" smtClean="0"/>
              <a:t> from </a:t>
            </a:r>
            <a:r>
              <a:rPr lang="en-US" dirty="0" err="1" smtClean="0"/>
              <a:t>nonexample</a:t>
            </a:r>
            <a:r>
              <a:rPr lang="en-US" dirty="0" smtClean="0"/>
              <a:t> portion of </a:t>
            </a:r>
            <a:r>
              <a:rPr lang="en-US" dirty="0" err="1" smtClean="0"/>
              <a:t>regs</a:t>
            </a:r>
            <a:r>
              <a:rPr lang="en-US" dirty="0" smtClean="0"/>
              <a:t>, but elaborated here)</a:t>
            </a:r>
          </a:p>
          <a:p>
            <a:pPr marL="0" indent="0">
              <a:buNone/>
            </a:pPr>
            <a:endParaRPr lang="en-US" dirty="0"/>
          </a:p>
        </p:txBody>
      </p:sp>
    </p:spTree>
    <p:extLst>
      <p:ext uri="{BB962C8B-B14F-4D97-AF65-F5344CB8AC3E}">
        <p14:creationId xmlns:p14="http://schemas.microsoft.com/office/powerpoint/2010/main" val="33888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Examples</a:t>
            </a:r>
            <a:endParaRPr lang="en-US" dirty="0"/>
          </a:p>
        </p:txBody>
      </p:sp>
      <p:sp>
        <p:nvSpPr>
          <p:cNvPr id="3" name="Content Placeholder 2"/>
          <p:cNvSpPr>
            <a:spLocks noGrp="1"/>
          </p:cNvSpPr>
          <p:nvPr>
            <p:ph idx="1"/>
          </p:nvPr>
        </p:nvSpPr>
        <p:spPr/>
        <p:txBody>
          <a:bodyPr>
            <a:normAutofit/>
          </a:bodyPr>
          <a:lstStyle/>
          <a:p>
            <a:r>
              <a:rPr lang="en-US" sz="4000" dirty="0" smtClean="0"/>
              <a:t>Different Impetuses (paradigm case, motivating facts, easier to explain)</a:t>
            </a:r>
          </a:p>
          <a:p>
            <a:endParaRPr lang="en-US" sz="4000" dirty="0"/>
          </a:p>
          <a:p>
            <a:r>
              <a:rPr lang="en-US" sz="4000" dirty="0" smtClean="0"/>
              <a:t>Different Functions: Illustrative vs. Declaratory</a:t>
            </a:r>
          </a:p>
          <a:p>
            <a:endParaRPr lang="en-US" sz="4000" dirty="0"/>
          </a:p>
          <a:p>
            <a:r>
              <a:rPr lang="en-US" sz="4000" dirty="0" smtClean="0"/>
              <a:t>Declaratory Require Theory of Interpretation </a:t>
            </a:r>
            <a:endParaRPr lang="en-US" sz="4000" dirty="0"/>
          </a:p>
        </p:txBody>
      </p:sp>
    </p:spTree>
    <p:extLst>
      <p:ext uri="{BB962C8B-B14F-4D97-AF65-F5344CB8AC3E}">
        <p14:creationId xmlns:p14="http://schemas.microsoft.com/office/powerpoint/2010/main" val="392035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Theory of Interpretation</a:t>
            </a:r>
            <a:endParaRPr lang="en-US" dirty="0"/>
          </a:p>
        </p:txBody>
      </p:sp>
      <p:sp>
        <p:nvSpPr>
          <p:cNvPr id="3" name="Content Placeholder 2"/>
          <p:cNvSpPr>
            <a:spLocks noGrp="1"/>
          </p:cNvSpPr>
          <p:nvPr>
            <p:ph idx="1"/>
          </p:nvPr>
        </p:nvSpPr>
        <p:spPr/>
        <p:txBody>
          <a:bodyPr/>
          <a:lstStyle/>
          <a:p>
            <a:pPr marL="0" indent="0">
              <a:buNone/>
            </a:pPr>
            <a:r>
              <a:rPr lang="en-US" dirty="0" smtClean="0"/>
              <a:t>Step 1: 	Analogical Case-Law Reasoning to Understand Legal 			Content of Examples</a:t>
            </a:r>
          </a:p>
          <a:p>
            <a:pPr marL="0" indent="0">
              <a:buNone/>
            </a:pPr>
            <a:endParaRPr lang="en-US" dirty="0"/>
          </a:p>
          <a:p>
            <a:pPr marL="0" indent="0">
              <a:buNone/>
            </a:pPr>
            <a:r>
              <a:rPr lang="en-US" dirty="0" smtClean="0"/>
              <a:t>Step 2: 	Reconcile Content with Rest of Regulatory and Statutory 			Scheme Using Background Interpretive Approach</a:t>
            </a:r>
          </a:p>
          <a:p>
            <a:pPr marL="0" indent="0">
              <a:buNone/>
            </a:pPr>
            <a:endParaRPr lang="en-US" dirty="0"/>
          </a:p>
          <a:p>
            <a:pPr marL="0" indent="0">
              <a:buNone/>
            </a:pPr>
            <a:r>
              <a:rPr lang="en-US" dirty="0" smtClean="0"/>
              <a:t>Then, apply </a:t>
            </a:r>
            <a:r>
              <a:rPr lang="en-US" dirty="0"/>
              <a:t>l</a:t>
            </a:r>
            <a:r>
              <a:rPr lang="en-US" dirty="0" smtClean="0"/>
              <a:t>egal </a:t>
            </a:r>
            <a:r>
              <a:rPr lang="en-US" dirty="0"/>
              <a:t>c</a:t>
            </a:r>
            <a:r>
              <a:rPr lang="en-US" dirty="0" smtClean="0"/>
              <a:t>ontent  from above to </a:t>
            </a:r>
            <a:r>
              <a:rPr lang="en-US" dirty="0"/>
              <a:t>f</a:t>
            </a:r>
            <a:r>
              <a:rPr lang="en-US" dirty="0" smtClean="0"/>
              <a:t>uture </a:t>
            </a:r>
            <a:r>
              <a:rPr lang="en-US" dirty="0"/>
              <a:t>f</a:t>
            </a:r>
            <a:r>
              <a:rPr lang="en-US" dirty="0" smtClean="0"/>
              <a:t>act </a:t>
            </a:r>
            <a:r>
              <a:rPr lang="en-US" dirty="0"/>
              <a:t>p</a:t>
            </a:r>
            <a:r>
              <a:rPr lang="en-US" dirty="0" smtClean="0"/>
              <a:t>atterns as would apply </a:t>
            </a:r>
            <a:r>
              <a:rPr lang="en-US" dirty="0"/>
              <a:t>p</a:t>
            </a:r>
            <a:r>
              <a:rPr lang="en-US" dirty="0" smtClean="0"/>
              <a:t>rior </a:t>
            </a:r>
            <a:r>
              <a:rPr lang="en-US" dirty="0"/>
              <a:t>c</a:t>
            </a:r>
            <a:r>
              <a:rPr lang="en-US" dirty="0" smtClean="0"/>
              <a:t>ase </a:t>
            </a:r>
            <a:r>
              <a:rPr lang="en-US" dirty="0"/>
              <a:t>p</a:t>
            </a:r>
            <a:r>
              <a:rPr lang="en-US" dirty="0" smtClean="0"/>
              <a:t>recedent to future cases. </a:t>
            </a:r>
            <a:endParaRPr lang="en-US" dirty="0"/>
          </a:p>
        </p:txBody>
      </p:sp>
    </p:spTree>
    <p:extLst>
      <p:ext uri="{BB962C8B-B14F-4D97-AF65-F5344CB8AC3E}">
        <p14:creationId xmlns:p14="http://schemas.microsoft.com/office/powerpoint/2010/main" val="1269400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Our Theory of Interpretation</a:t>
            </a:r>
            <a:endParaRPr lang="en-US" dirty="0"/>
          </a:p>
        </p:txBody>
      </p:sp>
      <p:sp>
        <p:nvSpPr>
          <p:cNvPr id="3" name="Content Placeholder 2"/>
          <p:cNvSpPr>
            <a:spLocks noGrp="1"/>
          </p:cNvSpPr>
          <p:nvPr>
            <p:ph idx="1"/>
          </p:nvPr>
        </p:nvSpPr>
        <p:spPr/>
        <p:txBody>
          <a:bodyPr>
            <a:normAutofit/>
          </a:bodyPr>
          <a:lstStyle/>
          <a:p>
            <a:r>
              <a:rPr lang="en-US" dirty="0" smtClean="0"/>
              <a:t>Why Analogical Reasoning? </a:t>
            </a:r>
          </a:p>
          <a:p>
            <a:endParaRPr lang="en-US" dirty="0"/>
          </a:p>
          <a:p>
            <a:pPr lvl="1"/>
            <a:r>
              <a:rPr lang="en-US" dirty="0" smtClean="0"/>
              <a:t>Shared Logical Underpinnings with Case Law</a:t>
            </a:r>
          </a:p>
          <a:p>
            <a:endParaRPr lang="en-US" dirty="0"/>
          </a:p>
          <a:p>
            <a:r>
              <a:rPr lang="en-US" dirty="0" smtClean="0"/>
              <a:t>Why Reconciliation with Broader Regulatory and Statutory Scheme? </a:t>
            </a:r>
          </a:p>
          <a:p>
            <a:endParaRPr lang="en-US" dirty="0"/>
          </a:p>
          <a:p>
            <a:r>
              <a:rPr lang="en-US" dirty="0" smtClean="0"/>
              <a:t>How Reconciliation with Broader Regulatory and Statutory Scheme? </a:t>
            </a:r>
          </a:p>
          <a:p>
            <a:endParaRPr lang="en-US" dirty="0"/>
          </a:p>
          <a:p>
            <a:pPr marL="457200" lvl="1" indent="0">
              <a:buNone/>
            </a:pPr>
            <a:endParaRPr lang="en-US" dirty="0"/>
          </a:p>
          <a:p>
            <a:pPr marL="457200" lvl="1" indent="0">
              <a:buNone/>
            </a:pPr>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1812718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Diseases on Airplanes</a:t>
            </a:r>
            <a:endParaRPr lang="en-US" dirty="0"/>
          </a:p>
        </p:txBody>
      </p:sp>
      <p:sp>
        <p:nvSpPr>
          <p:cNvPr id="3" name="Content Placeholder 2"/>
          <p:cNvSpPr>
            <a:spLocks noGrp="1"/>
          </p:cNvSpPr>
          <p:nvPr>
            <p:ph idx="1"/>
          </p:nvPr>
        </p:nvSpPr>
        <p:spPr/>
        <p:txBody>
          <a:bodyPr>
            <a:normAutofit fontScale="92500"/>
          </a:bodyPr>
          <a:lstStyle/>
          <a:p>
            <a:r>
              <a:rPr lang="en-US" b="1" dirty="0" smtClean="0"/>
              <a:t>Non-Example portion of the Regulation: </a:t>
            </a:r>
          </a:p>
          <a:p>
            <a:pPr marL="0" indent="0">
              <a:buNone/>
            </a:pPr>
            <a:endParaRPr lang="en-US" dirty="0" smtClean="0"/>
          </a:p>
          <a:p>
            <a:pPr>
              <a:buFontTx/>
              <a:buChar char="-"/>
            </a:pPr>
            <a:r>
              <a:rPr lang="en-US" dirty="0" smtClean="0"/>
              <a:t>Airline </a:t>
            </a:r>
            <a:r>
              <a:rPr lang="en-US" dirty="0"/>
              <a:t>may deny or limit transportation if passenger poses “direct threat</a:t>
            </a:r>
            <a:r>
              <a:rPr lang="en-US" dirty="0" smtClean="0"/>
              <a:t>”</a:t>
            </a:r>
          </a:p>
          <a:p>
            <a:pPr>
              <a:buFontTx/>
              <a:buChar char="-"/>
            </a:pPr>
            <a:endParaRPr lang="en-US" dirty="0"/>
          </a:p>
          <a:p>
            <a:pPr marL="0" indent="0">
              <a:buNone/>
            </a:pPr>
            <a:r>
              <a:rPr lang="en-US" dirty="0" smtClean="0"/>
              <a:t>- To determine direct threat: Consider </a:t>
            </a:r>
            <a:r>
              <a:rPr lang="en-US" dirty="0"/>
              <a:t>seriousness of communicable disease and “degree to which it can be readily transmitted by casual contact</a:t>
            </a:r>
            <a:r>
              <a:rPr lang="en-US" dirty="0" smtClean="0"/>
              <a:t>”</a:t>
            </a:r>
          </a:p>
          <a:p>
            <a:pPr marL="0" indent="0">
              <a:buNone/>
            </a:pPr>
            <a:endParaRPr lang="en-US" dirty="0"/>
          </a:p>
          <a:p>
            <a:pPr marL="0" indent="0">
              <a:buNone/>
            </a:pPr>
            <a:r>
              <a:rPr lang="en-US" dirty="0" smtClean="0"/>
              <a:t>Question: What does “consider” these two factors mean?  Is one enough? How to determine?  </a:t>
            </a:r>
            <a:endParaRPr lang="en-US" dirty="0"/>
          </a:p>
          <a:p>
            <a:endParaRPr lang="en-US" dirty="0"/>
          </a:p>
        </p:txBody>
      </p:sp>
    </p:spTree>
    <p:extLst>
      <p:ext uri="{BB962C8B-B14F-4D97-AF65-F5344CB8AC3E}">
        <p14:creationId xmlns:p14="http://schemas.microsoft.com/office/powerpoint/2010/main" val="649022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Examples</a:t>
            </a:r>
            <a:endParaRPr lang="en-US" dirty="0"/>
          </a:p>
        </p:txBody>
      </p:sp>
      <p:sp>
        <p:nvSpPr>
          <p:cNvPr id="3" name="Content Placeholder 2"/>
          <p:cNvSpPr>
            <a:spLocks noGrp="1"/>
          </p:cNvSpPr>
          <p:nvPr>
            <p:ph idx="1"/>
          </p:nvPr>
        </p:nvSpPr>
        <p:spPr/>
        <p:txBody>
          <a:bodyPr>
            <a:normAutofit/>
          </a:bodyPr>
          <a:lstStyle/>
          <a:p>
            <a:r>
              <a:rPr lang="en-US" sz="3200" dirty="0"/>
              <a:t>Example 1:  Common cold not serious, though readily transmissible.  No direct threat.</a:t>
            </a:r>
          </a:p>
          <a:p>
            <a:pPr marL="0" indent="0">
              <a:buNone/>
            </a:pPr>
            <a:endParaRPr lang="en-US" sz="3200" dirty="0"/>
          </a:p>
          <a:p>
            <a:r>
              <a:rPr lang="en-US" sz="3200" dirty="0"/>
              <a:t>Example 2:  AIDS serious, but not readily transmissible on airplane.  No direct threat.</a:t>
            </a:r>
          </a:p>
          <a:p>
            <a:pPr marL="0" indent="0">
              <a:buNone/>
            </a:pPr>
            <a:endParaRPr lang="en-US" sz="3200" dirty="0"/>
          </a:p>
          <a:p>
            <a:r>
              <a:rPr lang="en-US" sz="3200" dirty="0"/>
              <a:t>Example 3:  SARS serious, and “may be” readily transmissible.  “Probably” a direct threat</a:t>
            </a:r>
            <a:r>
              <a:rPr lang="en-US" sz="3200" dirty="0" smtClean="0"/>
              <a:t>.</a:t>
            </a:r>
            <a:endParaRPr lang="en-US" sz="3200" dirty="0"/>
          </a:p>
        </p:txBody>
      </p:sp>
    </p:spTree>
    <p:extLst>
      <p:ext uri="{BB962C8B-B14F-4D97-AF65-F5344CB8AC3E}">
        <p14:creationId xmlns:p14="http://schemas.microsoft.com/office/powerpoint/2010/main" val="1368062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Applying Analogical Reasoning</a:t>
            </a:r>
            <a:endParaRPr lang="en-US" dirty="0"/>
          </a:p>
        </p:txBody>
      </p:sp>
      <p:sp>
        <p:nvSpPr>
          <p:cNvPr id="3" name="Content Placeholder 2"/>
          <p:cNvSpPr>
            <a:spLocks noGrp="1"/>
          </p:cNvSpPr>
          <p:nvPr>
            <p:ph idx="1"/>
          </p:nvPr>
        </p:nvSpPr>
        <p:spPr/>
        <p:txBody>
          <a:bodyPr/>
          <a:lstStyle/>
          <a:p>
            <a:r>
              <a:rPr lang="en-US" sz="3600" dirty="0" smtClean="0"/>
              <a:t>Both factors NECESSARY to pose “direct threat”</a:t>
            </a:r>
          </a:p>
          <a:p>
            <a:endParaRPr lang="en-US" sz="3600" dirty="0"/>
          </a:p>
          <a:p>
            <a:r>
              <a:rPr lang="en-US" sz="3600" dirty="0" smtClean="0"/>
              <a:t>Question: Are both factors SUFFICIENT to pose direct threat? </a:t>
            </a:r>
          </a:p>
          <a:p>
            <a:endParaRPr lang="en-US" sz="3600" dirty="0"/>
          </a:p>
          <a:p>
            <a:r>
              <a:rPr lang="en-US" sz="3600" dirty="0" smtClean="0"/>
              <a:t>Answer: Not clear</a:t>
            </a:r>
          </a:p>
          <a:p>
            <a:endParaRPr lang="en-US" dirty="0"/>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636750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Reconciling with Broader Regulatory and Statutory Scheme</a:t>
            </a:r>
            <a:endParaRPr lang="en-US" dirty="0"/>
          </a:p>
        </p:txBody>
      </p:sp>
      <p:sp>
        <p:nvSpPr>
          <p:cNvPr id="3" name="Content Placeholder 2"/>
          <p:cNvSpPr>
            <a:spLocks noGrp="1"/>
          </p:cNvSpPr>
          <p:nvPr>
            <p:ph idx="1"/>
          </p:nvPr>
        </p:nvSpPr>
        <p:spPr/>
        <p:txBody>
          <a:bodyPr>
            <a:normAutofit/>
          </a:bodyPr>
          <a:lstStyle/>
          <a:p>
            <a:r>
              <a:rPr lang="en-US" sz="3600" dirty="0" smtClean="0"/>
              <a:t>Statute: Anti-Discrimination Statute</a:t>
            </a:r>
          </a:p>
          <a:p>
            <a:endParaRPr lang="en-US" sz="3600" dirty="0"/>
          </a:p>
          <a:p>
            <a:r>
              <a:rPr lang="en-US" sz="3600" dirty="0" smtClean="0"/>
              <a:t> Rest of Regulatory Scheme (Non-Example Text): Individualized Approach</a:t>
            </a:r>
          </a:p>
          <a:p>
            <a:endParaRPr lang="en-US" sz="3600" dirty="0"/>
          </a:p>
          <a:p>
            <a:r>
              <a:rPr lang="en-US" sz="3600" dirty="0" smtClean="0"/>
              <a:t>Preamble to </a:t>
            </a:r>
            <a:r>
              <a:rPr lang="en-US" sz="3600" dirty="0" err="1" smtClean="0"/>
              <a:t>Reg</a:t>
            </a:r>
            <a:r>
              <a:rPr lang="en-US" sz="3600" dirty="0" smtClean="0"/>
              <a:t>: Generalized Rule</a:t>
            </a:r>
            <a:endParaRPr lang="en-US" sz="3600" dirty="0"/>
          </a:p>
        </p:txBody>
      </p:sp>
    </p:spTree>
    <p:extLst>
      <p:ext uri="{BB962C8B-B14F-4D97-AF65-F5344CB8AC3E}">
        <p14:creationId xmlns:p14="http://schemas.microsoft.com/office/powerpoint/2010/main" val="1505193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1405</Words>
  <Application>Microsoft Macintosh PowerPoint</Application>
  <PresentationFormat>Widescreen</PresentationFormat>
  <Paragraphs>137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Regulating by Example</vt:lpstr>
      <vt:lpstr>Regulatory Examples</vt:lpstr>
      <vt:lpstr>Nature of Examples</vt:lpstr>
      <vt:lpstr>Our Theory of Interpretation</vt:lpstr>
      <vt:lpstr>More on Our Theory of Interpretation</vt:lpstr>
      <vt:lpstr>Application: Diseases on Airplanes</vt:lpstr>
      <vt:lpstr>Regulatory Examples</vt:lpstr>
      <vt:lpstr>Step 1: Applying Analogical Reasoning</vt:lpstr>
      <vt:lpstr>Step 2: Reconciling with Broader Regulatory and Statutory Scheme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Regulating by Example</dc:title>
  <dc:creator>Microsoft Office User</dc:creator>
  <cp:lastModifiedBy>Osofsky  Noah Saeffer</cp:lastModifiedBy>
  <cp:revision>22</cp:revision>
  <dcterms:created xsi:type="dcterms:W3CDTF">2016-10-18T14:56:42Z</dcterms:created>
  <dcterms:modified xsi:type="dcterms:W3CDTF">2016-11-07T16:50:38Z</dcterms:modified>
</cp:coreProperties>
</file>