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embeddings/oleObject1.bin" ContentType="application/vnd.openxmlformats-officedocument.oleObject"/>
  <Override PartName="/ppt/charts/chart6.xml" ContentType="application/vnd.openxmlformats-officedocument.drawingml.chart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69" r:id="rId4"/>
    <p:sldId id="264" r:id="rId5"/>
    <p:sldId id="266" r:id="rId6"/>
    <p:sldId id="285" r:id="rId7"/>
    <p:sldId id="260" r:id="rId8"/>
    <p:sldId id="261" r:id="rId9"/>
    <p:sldId id="286" r:id="rId10"/>
    <p:sldId id="287" r:id="rId11"/>
    <p:sldId id="280" r:id="rId12"/>
    <p:sldId id="257" r:id="rId13"/>
    <p:sldId id="258" r:id="rId14"/>
    <p:sldId id="281" r:id="rId15"/>
    <p:sldId id="288" r:id="rId16"/>
    <p:sldId id="271" r:id="rId17"/>
    <p:sldId id="279" r:id="rId18"/>
    <p:sldId id="291" r:id="rId19"/>
    <p:sldId id="292" r:id="rId20"/>
    <p:sldId id="293" r:id="rId21"/>
    <p:sldId id="289" r:id="rId22"/>
    <p:sldId id="290" r:id="rId23"/>
    <p:sldId id="267" r:id="rId24"/>
    <p:sldId id="272" r:id="rId25"/>
    <p:sldId id="262" r:id="rId26"/>
    <p:sldId id="278" r:id="rId27"/>
    <p:sldId id="282" r:id="rId28"/>
    <p:sldId id="283" r:id="rId29"/>
    <p:sldId id="294" r:id="rId30"/>
    <p:sldId id="276" r:id="rId31"/>
    <p:sldId id="275" r:id="rId32"/>
    <p:sldId id="273" r:id="rId33"/>
    <p:sldId id="274" r:id="rId34"/>
    <p:sldId id="277" r:id="rId35"/>
    <p:sldId id="28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8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Applications:Microsoft%20Office%202011:Office:Add-Ins:Solver.xla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Applications:Microsoft%20Office%202011:Office:Add-Ins:Solver.xla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Applications:Microsoft%20Office%202011:Office:Add-Ins:Solver.xla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Applications:Microsoft%20Office%202011:Office:Add-Ins:Solver.xla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isherr1:Documents:Research:SL%20After%20GR:2007%20vs%2020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Applications:Microsoft%20Office%202011:Office:Add-Ins:Solver.xlam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isherr1:Documents:Research:MI%20fiscal:Fiscal%2077-%20tot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Applications:Microsoft%20Office%202011:Office:Add-Ins:Solver.xlam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isherr1:Documents:Research:MI%20fiscal:Fiscal%2077-%20Per%20Capita%20Re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State-local Capital Outlay Since the Great Recession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Real Per Capita Outlay (2010 dollars)</c:v>
          </c:tx>
          <c:invertIfNegative val="0"/>
          <c:dLbls>
            <c:numFmt formatCode="&quot;$&quot;#,##0" sourceLinked="0"/>
            <c:txPr>
              <a:bodyPr/>
              <a:lstStyle/>
              <a:p>
                <a:pPr>
                  <a:defRPr sz="12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[1]Sheet1!$A$244:$A$256</c:f>
              <c:numCache>
                <c:formatCode>General</c:formatCode>
                <c:ptCount val="13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</c:numCache>
            </c:numRef>
          </c:cat>
          <c:val>
            <c:numRef>
              <c:f>[1]Sheet1!$M$251:$M$257</c:f>
              <c:numCache>
                <c:formatCode>General</c:formatCode>
                <c:ptCount val="7"/>
                <c:pt idx="0">
                  <c:v>1162.258660894637</c:v>
                </c:pt>
                <c:pt idx="1">
                  <c:v>1176.111053080745</c:v>
                </c:pt>
                <c:pt idx="2">
                  <c:v>1196.233270843853</c:v>
                </c:pt>
                <c:pt idx="3">
                  <c:v>1138.912056952266</c:v>
                </c:pt>
                <c:pt idx="4">
                  <c:v>1046.90117296213</c:v>
                </c:pt>
                <c:pt idx="5">
                  <c:v>1002.254128202403</c:v>
                </c:pt>
                <c:pt idx="6">
                  <c:v>951.887516964835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81289656"/>
        <c:axId val="-2143828184"/>
      </c:barChart>
      <c:lineChart>
        <c:grouping val="standard"/>
        <c:varyColors val="0"/>
        <c:ser>
          <c:idx val="0"/>
          <c:order val="0"/>
          <c:tx>
            <c:v>Percentage of GDP</c:v>
          </c:tx>
          <c:spPr>
            <a:ln w="50800"/>
          </c:spPr>
          <c:marker>
            <c:symbol val="none"/>
          </c:marker>
          <c:dLbls>
            <c:dLbl>
              <c:idx val="3"/>
              <c:layout>
                <c:manualLayout>
                  <c:x val="-0.0311001403529394"/>
                  <c:y val="-0.045746886098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2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[1]Sheet1!$A$251:$A$257</c:f>
              <c:numCache>
                <c:formatCode>General</c:formatCode>
                <c:ptCount val="7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</c:numCache>
            </c:numRef>
          </c:cat>
          <c:val>
            <c:numRef>
              <c:f>[1]Sheet1!$I$251:$I$257</c:f>
              <c:numCache>
                <c:formatCode>General</c:formatCode>
                <c:ptCount val="7"/>
                <c:pt idx="0">
                  <c:v>0.0231858169324314</c:v>
                </c:pt>
                <c:pt idx="1">
                  <c:v>0.0244319804779064</c:v>
                </c:pt>
                <c:pt idx="2">
                  <c:v>0.0255675945526239</c:v>
                </c:pt>
                <c:pt idx="3">
                  <c:v>0.0242997119091793</c:v>
                </c:pt>
                <c:pt idx="4">
                  <c:v>0.0216434310699257</c:v>
                </c:pt>
                <c:pt idx="5">
                  <c:v>0.0204771227232231</c:v>
                </c:pt>
                <c:pt idx="6">
                  <c:v>0.0193878433201184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87327512"/>
        <c:axId val="2087338696"/>
      </c:lineChart>
      <c:catAx>
        <c:axId val="2087327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Fiscal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087338696"/>
        <c:crosses val="autoZero"/>
        <c:auto val="1"/>
        <c:lblAlgn val="ctr"/>
        <c:lblOffset val="100"/>
        <c:noMultiLvlLbl val="0"/>
      </c:catAx>
      <c:valAx>
        <c:axId val="2087338696"/>
        <c:scaling>
          <c:orientation val="minMax"/>
          <c:max val="0.03"/>
          <c:min val="0.0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087327512"/>
        <c:crosses val="autoZero"/>
        <c:crossBetween val="between"/>
      </c:valAx>
      <c:valAx>
        <c:axId val="-2143828184"/>
        <c:scaling>
          <c:orientation val="minMax"/>
          <c:min val="900.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081289656"/>
        <c:crosses val="max"/>
        <c:crossBetween val="between"/>
      </c:valAx>
      <c:catAx>
        <c:axId val="2081289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3828184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Figure 2. State-local Capital Outlay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Real Per Capita Outlay (2010 dollars)</c:v>
          </c:tx>
          <c:invertIfNegative val="0"/>
          <c:dLbls>
            <c:delete val="1"/>
          </c:dLbls>
          <c:cat>
            <c:numRef>
              <c:f>[1]Sheet1!$A$244:$A$256</c:f>
              <c:numCache>
                <c:formatCode>General</c:formatCode>
                <c:ptCount val="13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</c:numCache>
            </c:numRef>
          </c:cat>
          <c:val>
            <c:numRef>
              <c:f>[1]Sheet1!$M$244:$M$257</c:f>
              <c:numCache>
                <c:formatCode>General</c:formatCode>
                <c:ptCount val="14"/>
                <c:pt idx="0">
                  <c:v>1110.401414169343</c:v>
                </c:pt>
                <c:pt idx="1">
                  <c:v>1141.908197638788</c:v>
                </c:pt>
                <c:pt idx="2">
                  <c:v>1221.741926041663</c:v>
                </c:pt>
                <c:pt idx="3">
                  <c:v>1198.369259605302</c:v>
                </c:pt>
                <c:pt idx="4">
                  <c:v>1155.14721273147</c:v>
                </c:pt>
                <c:pt idx="5">
                  <c:v>1119.473969157554</c:v>
                </c:pt>
                <c:pt idx="6">
                  <c:v>1128.11522395878</c:v>
                </c:pt>
                <c:pt idx="7">
                  <c:v>1162.258660894637</c:v>
                </c:pt>
                <c:pt idx="8">
                  <c:v>1176.111053080745</c:v>
                </c:pt>
                <c:pt idx="9">
                  <c:v>1196.233270843853</c:v>
                </c:pt>
                <c:pt idx="10">
                  <c:v>1138.912056952266</c:v>
                </c:pt>
                <c:pt idx="11">
                  <c:v>1046.90117296213</c:v>
                </c:pt>
                <c:pt idx="12">
                  <c:v>1002.254128202403</c:v>
                </c:pt>
                <c:pt idx="13">
                  <c:v>951.887516964835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41973208"/>
        <c:axId val="-2141976216"/>
      </c:barChart>
      <c:lineChart>
        <c:grouping val="standard"/>
        <c:varyColors val="0"/>
        <c:ser>
          <c:idx val="0"/>
          <c:order val="0"/>
          <c:tx>
            <c:v>Percentage of GDP</c:v>
          </c:tx>
          <c:spPr>
            <a:ln w="50800"/>
          </c:spPr>
          <c:marker>
            <c:symbol val="none"/>
          </c:marker>
          <c:dLbls>
            <c:delete val="1"/>
          </c:dLbls>
          <c:cat>
            <c:numRef>
              <c:f>[1]Sheet1!$A$244:$A$257</c:f>
              <c:numCache>
                <c:formatCode>General</c:formatCode>
                <c:ptCount val="1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</c:numCache>
            </c:numRef>
          </c:cat>
          <c:val>
            <c:numRef>
              <c:f>[1]Sheet1!$I$244:$I$257</c:f>
              <c:numCache>
                <c:formatCode>General</c:formatCode>
                <c:ptCount val="14"/>
                <c:pt idx="0">
                  <c:v>0.021812071547003</c:v>
                </c:pt>
                <c:pt idx="1">
                  <c:v>0.022676464291964</c:v>
                </c:pt>
                <c:pt idx="2">
                  <c:v>0.0241556223748626</c:v>
                </c:pt>
                <c:pt idx="3">
                  <c:v>0.0236217195885911</c:v>
                </c:pt>
                <c:pt idx="4">
                  <c:v>0.0227023277905731</c:v>
                </c:pt>
                <c:pt idx="5">
                  <c:v>0.0220282748950329</c:v>
                </c:pt>
                <c:pt idx="6">
                  <c:v>0.0222139260831863</c:v>
                </c:pt>
                <c:pt idx="7">
                  <c:v>0.0231858169324314</c:v>
                </c:pt>
                <c:pt idx="8">
                  <c:v>0.0244319804779064</c:v>
                </c:pt>
                <c:pt idx="9">
                  <c:v>0.0255675945526239</c:v>
                </c:pt>
                <c:pt idx="10">
                  <c:v>0.0242997119091793</c:v>
                </c:pt>
                <c:pt idx="11">
                  <c:v>0.0216434310699257</c:v>
                </c:pt>
                <c:pt idx="12">
                  <c:v>0.0204771227232231</c:v>
                </c:pt>
                <c:pt idx="13">
                  <c:v>0.0193878433201184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41987352"/>
        <c:axId val="-2141981880"/>
      </c:lineChart>
      <c:catAx>
        <c:axId val="-2141987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Fiscal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141981880"/>
        <c:crosses val="autoZero"/>
        <c:auto val="1"/>
        <c:lblAlgn val="ctr"/>
        <c:lblOffset val="100"/>
        <c:noMultiLvlLbl val="0"/>
      </c:catAx>
      <c:valAx>
        <c:axId val="-2141981880"/>
        <c:scaling>
          <c:orientation val="minMax"/>
          <c:max val="0.03"/>
          <c:min val="0.0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Percentage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141987352"/>
        <c:crosses val="autoZero"/>
        <c:crossBetween val="between"/>
      </c:valAx>
      <c:valAx>
        <c:axId val="-2141976216"/>
        <c:scaling>
          <c:orientation val="minMax"/>
          <c:min val="900.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141973208"/>
        <c:crosses val="max"/>
        <c:crossBetween val="between"/>
      </c:valAx>
      <c:catAx>
        <c:axId val="-2141973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1976216"/>
        <c:crosses val="autoZero"/>
        <c:auto val="1"/>
        <c:lblAlgn val="ctr"/>
        <c:lblOffset val="100"/>
        <c:noMultiLvlLbl val="0"/>
      </c:catAx>
    </c:plotArea>
    <c:legend>
      <c:legendPos val="t"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State-Local Capital Outlay Since</a:t>
            </a:r>
            <a:r>
              <a:rPr lang="en-US" baseline="0"/>
              <a:t> the Great Recession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Percentage of Total Expenditure</c:v>
          </c:tx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[1]Sheet3!$AL$4:$AR$4</c:f>
              <c:numCache>
                <c:formatCode>General</c:formatCode>
                <c:ptCount val="7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</c:numCache>
            </c:numRef>
          </c:cat>
          <c:val>
            <c:numRef>
              <c:f>[1]Sheet3!$AL$18:$AR$18</c:f>
              <c:numCache>
                <c:formatCode>General</c:formatCode>
                <c:ptCount val="7"/>
                <c:pt idx="0">
                  <c:v>0.122230773641488</c:v>
                </c:pt>
                <c:pt idx="1">
                  <c:v>0.123156893842503</c:v>
                </c:pt>
                <c:pt idx="2">
                  <c:v>0.121117927695525</c:v>
                </c:pt>
                <c:pt idx="3">
                  <c:v>0.114098618377812</c:v>
                </c:pt>
                <c:pt idx="4">
                  <c:v>0.10645091454101</c:v>
                </c:pt>
                <c:pt idx="5">
                  <c:v>0.105655262185262</c:v>
                </c:pt>
                <c:pt idx="6">
                  <c:v>0.100814867365559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41945560"/>
        <c:axId val="-2141937592"/>
      </c:barChart>
      <c:catAx>
        <c:axId val="-2141945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1937592"/>
        <c:crosses val="autoZero"/>
        <c:auto val="1"/>
        <c:lblAlgn val="ctr"/>
        <c:lblOffset val="100"/>
        <c:noMultiLvlLbl val="0"/>
      </c:catAx>
      <c:valAx>
        <c:axId val="-2141937592"/>
        <c:scaling>
          <c:orientation val="minMax"/>
          <c:min val="0.0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194556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200" b="1" i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State-Local Capital Outlay as a Percentage of Total Expenditure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2013</c:v>
          </c:tx>
          <c:cat>
            <c:strRef>
              <c:f>[1]Sheet1!$C$3:$BA$3</c:f>
              <c:strCache>
                <c:ptCount val="51"/>
                <c:pt idx="0">
                  <c:v>Alabama</c:v>
                </c:pt>
                <c:pt idx="1">
                  <c:v>Alaska</c:v>
                </c:pt>
                <c:pt idx="2">
                  <c:v>Arizona</c:v>
                </c:pt>
                <c:pt idx="3">
                  <c:v>Arkansas</c:v>
                </c:pt>
                <c:pt idx="4">
                  <c:v>California</c:v>
                </c:pt>
                <c:pt idx="5">
                  <c:v>Colorado</c:v>
                </c:pt>
                <c:pt idx="6">
                  <c:v>Connecticut</c:v>
                </c:pt>
                <c:pt idx="7">
                  <c:v>Delaware</c:v>
                </c:pt>
                <c:pt idx="8">
                  <c:v>District of Columbia</c:v>
                </c:pt>
                <c:pt idx="9">
                  <c:v>Florida</c:v>
                </c:pt>
                <c:pt idx="10">
                  <c:v>Georgia</c:v>
                </c:pt>
                <c:pt idx="11">
                  <c:v>Hawaii</c:v>
                </c:pt>
                <c:pt idx="12">
                  <c:v>Idaho</c:v>
                </c:pt>
                <c:pt idx="13">
                  <c:v>Illinois</c:v>
                </c:pt>
                <c:pt idx="14">
                  <c:v>Indiana</c:v>
                </c:pt>
                <c:pt idx="15">
                  <c:v>Iowa</c:v>
                </c:pt>
                <c:pt idx="16">
                  <c:v>Kansas</c:v>
                </c:pt>
                <c:pt idx="17">
                  <c:v>Kentucky</c:v>
                </c:pt>
                <c:pt idx="18">
                  <c:v>Louisiana</c:v>
                </c:pt>
                <c:pt idx="19">
                  <c:v>Maine</c:v>
                </c:pt>
                <c:pt idx="20">
                  <c:v>Maryland</c:v>
                </c:pt>
                <c:pt idx="21">
                  <c:v>Massachusetts</c:v>
                </c:pt>
                <c:pt idx="22">
                  <c:v>Michigan</c:v>
                </c:pt>
                <c:pt idx="23">
                  <c:v>Minnesota</c:v>
                </c:pt>
                <c:pt idx="24">
                  <c:v>Mississippi</c:v>
                </c:pt>
                <c:pt idx="25">
                  <c:v>Missouri</c:v>
                </c:pt>
                <c:pt idx="26">
                  <c:v>Montana</c:v>
                </c:pt>
                <c:pt idx="27">
                  <c:v>Nebraska</c:v>
                </c:pt>
                <c:pt idx="28">
                  <c:v>Nevada</c:v>
                </c:pt>
                <c:pt idx="29">
                  <c:v>New Hampshire</c:v>
                </c:pt>
                <c:pt idx="30">
                  <c:v>New Jersey</c:v>
                </c:pt>
                <c:pt idx="31">
                  <c:v>New Mexico</c:v>
                </c:pt>
                <c:pt idx="32">
                  <c:v>New York</c:v>
                </c:pt>
                <c:pt idx="33">
                  <c:v>North Carolina</c:v>
                </c:pt>
                <c:pt idx="34">
                  <c:v>North Dakota</c:v>
                </c:pt>
                <c:pt idx="35">
                  <c:v>Ohio</c:v>
                </c:pt>
                <c:pt idx="36">
                  <c:v>Oklahoma</c:v>
                </c:pt>
                <c:pt idx="37">
                  <c:v>Oregon</c:v>
                </c:pt>
                <c:pt idx="38">
                  <c:v>Pennsylvania</c:v>
                </c:pt>
                <c:pt idx="39">
                  <c:v>Rhode Island</c:v>
                </c:pt>
                <c:pt idx="40">
                  <c:v>South Carolina</c:v>
                </c:pt>
                <c:pt idx="41">
                  <c:v>South Dakota</c:v>
                </c:pt>
                <c:pt idx="42">
                  <c:v>Tennessee</c:v>
                </c:pt>
                <c:pt idx="43">
                  <c:v>Texas</c:v>
                </c:pt>
                <c:pt idx="44">
                  <c:v>Utah</c:v>
                </c:pt>
                <c:pt idx="45">
                  <c:v>Vermont</c:v>
                </c:pt>
                <c:pt idx="46">
                  <c:v>Virginia</c:v>
                </c:pt>
                <c:pt idx="47">
                  <c:v>Washington</c:v>
                </c:pt>
                <c:pt idx="48">
                  <c:v>West Virginia</c:v>
                </c:pt>
                <c:pt idx="49">
                  <c:v>Wisconsin</c:v>
                </c:pt>
                <c:pt idx="50">
                  <c:v>Wyoming</c:v>
                </c:pt>
              </c:strCache>
            </c:strRef>
          </c:cat>
          <c:val>
            <c:numRef>
              <c:f>[1]Sheet1!$C$31:$BA$31</c:f>
              <c:numCache>
                <c:formatCode>0.0%</c:formatCode>
                <c:ptCount val="51"/>
                <c:pt idx="0">
                  <c:v>0.0989958133390599</c:v>
                </c:pt>
                <c:pt idx="1">
                  <c:v>0.150079760289103</c:v>
                </c:pt>
                <c:pt idx="2">
                  <c:v>0.120639991611754</c:v>
                </c:pt>
                <c:pt idx="3">
                  <c:v>0.099770024437235</c:v>
                </c:pt>
                <c:pt idx="4">
                  <c:v>0.0921230457905003</c:v>
                </c:pt>
                <c:pt idx="5">
                  <c:v>0.112339373043313</c:v>
                </c:pt>
                <c:pt idx="6">
                  <c:v>0.0863330122087348</c:v>
                </c:pt>
                <c:pt idx="7">
                  <c:v>0.103973390145776</c:v>
                </c:pt>
                <c:pt idx="8">
                  <c:v>0.188218815914559</c:v>
                </c:pt>
                <c:pt idx="9">
                  <c:v>0.0947912364320491</c:v>
                </c:pt>
                <c:pt idx="10">
                  <c:v>0.106908781525644</c:v>
                </c:pt>
                <c:pt idx="11">
                  <c:v>0.121389949244621</c:v>
                </c:pt>
                <c:pt idx="12">
                  <c:v>0.093160344230211</c:v>
                </c:pt>
                <c:pt idx="13">
                  <c:v>0.0961051312071417</c:v>
                </c:pt>
                <c:pt idx="14">
                  <c:v>0.0964196894267535</c:v>
                </c:pt>
                <c:pt idx="15">
                  <c:v>0.139016734310208</c:v>
                </c:pt>
                <c:pt idx="16">
                  <c:v>0.103362075241915</c:v>
                </c:pt>
                <c:pt idx="17">
                  <c:v>0.100275691270049</c:v>
                </c:pt>
                <c:pt idx="18">
                  <c:v>0.114917651043439</c:v>
                </c:pt>
                <c:pt idx="19">
                  <c:v>0.0757562376317785</c:v>
                </c:pt>
                <c:pt idx="20">
                  <c:v>0.0734973682085306</c:v>
                </c:pt>
                <c:pt idx="21">
                  <c:v>0.0903100488642054</c:v>
                </c:pt>
                <c:pt idx="22">
                  <c:v>0.0629000440252266</c:v>
                </c:pt>
                <c:pt idx="23">
                  <c:v>0.108730256036692</c:v>
                </c:pt>
                <c:pt idx="24">
                  <c:v>0.092188239513796</c:v>
                </c:pt>
                <c:pt idx="25">
                  <c:v>0.0890096946219927</c:v>
                </c:pt>
                <c:pt idx="26">
                  <c:v>0.115383183509864</c:v>
                </c:pt>
                <c:pt idx="27">
                  <c:v>0.126624534790024</c:v>
                </c:pt>
                <c:pt idx="28">
                  <c:v>0.103139368610695</c:v>
                </c:pt>
                <c:pt idx="29">
                  <c:v>0.0768459895861059</c:v>
                </c:pt>
                <c:pt idx="30">
                  <c:v>0.0727744512447199</c:v>
                </c:pt>
                <c:pt idx="31">
                  <c:v>0.102076079791012</c:v>
                </c:pt>
                <c:pt idx="32">
                  <c:v>0.110311176176245</c:v>
                </c:pt>
                <c:pt idx="33">
                  <c:v>0.0886954745261905</c:v>
                </c:pt>
                <c:pt idx="34">
                  <c:v>0.196371625628152</c:v>
                </c:pt>
                <c:pt idx="35">
                  <c:v>0.0922299529748063</c:v>
                </c:pt>
                <c:pt idx="36">
                  <c:v>0.115284511269672</c:v>
                </c:pt>
                <c:pt idx="37">
                  <c:v>0.0889763990918107</c:v>
                </c:pt>
                <c:pt idx="38">
                  <c:v>0.0920655927506504</c:v>
                </c:pt>
                <c:pt idx="39">
                  <c:v>0.059875276582563</c:v>
                </c:pt>
                <c:pt idx="40">
                  <c:v>0.0967607005502248</c:v>
                </c:pt>
                <c:pt idx="41">
                  <c:v>0.176437906342792</c:v>
                </c:pt>
                <c:pt idx="42">
                  <c:v>0.0828794268179704</c:v>
                </c:pt>
                <c:pt idx="43">
                  <c:v>0.127966792835339</c:v>
                </c:pt>
                <c:pt idx="44">
                  <c:v>0.129478311195756</c:v>
                </c:pt>
                <c:pt idx="45">
                  <c:v>0.0665146302895225</c:v>
                </c:pt>
                <c:pt idx="46">
                  <c:v>0.106632420157624</c:v>
                </c:pt>
                <c:pt idx="47">
                  <c:v>0.143309723787814</c:v>
                </c:pt>
                <c:pt idx="48">
                  <c:v>0.106154945103717</c:v>
                </c:pt>
                <c:pt idx="49">
                  <c:v>0.0846872762110951</c:v>
                </c:pt>
                <c:pt idx="50">
                  <c:v>0.137694122252512</c:v>
                </c:pt>
              </c:numCache>
            </c:numRef>
          </c:val>
          <c:smooth val="0"/>
        </c:ser>
        <c:ser>
          <c:idx val="1"/>
          <c:order val="1"/>
          <c:tx>
            <c:v>2007</c:v>
          </c:tx>
          <c:cat>
            <c:strRef>
              <c:f>[1]Sheet1!$C$3:$BA$3</c:f>
              <c:strCache>
                <c:ptCount val="51"/>
                <c:pt idx="0">
                  <c:v>Alabama</c:v>
                </c:pt>
                <c:pt idx="1">
                  <c:v>Alaska</c:v>
                </c:pt>
                <c:pt idx="2">
                  <c:v>Arizona</c:v>
                </c:pt>
                <c:pt idx="3">
                  <c:v>Arkansas</c:v>
                </c:pt>
                <c:pt idx="4">
                  <c:v>California</c:v>
                </c:pt>
                <c:pt idx="5">
                  <c:v>Colorado</c:v>
                </c:pt>
                <c:pt idx="6">
                  <c:v>Connecticut</c:v>
                </c:pt>
                <c:pt idx="7">
                  <c:v>Delaware</c:v>
                </c:pt>
                <c:pt idx="8">
                  <c:v>District of Columbia</c:v>
                </c:pt>
                <c:pt idx="9">
                  <c:v>Florida</c:v>
                </c:pt>
                <c:pt idx="10">
                  <c:v>Georgia</c:v>
                </c:pt>
                <c:pt idx="11">
                  <c:v>Hawaii</c:v>
                </c:pt>
                <c:pt idx="12">
                  <c:v>Idaho</c:v>
                </c:pt>
                <c:pt idx="13">
                  <c:v>Illinois</c:v>
                </c:pt>
                <c:pt idx="14">
                  <c:v>Indiana</c:v>
                </c:pt>
                <c:pt idx="15">
                  <c:v>Iowa</c:v>
                </c:pt>
                <c:pt idx="16">
                  <c:v>Kansas</c:v>
                </c:pt>
                <c:pt idx="17">
                  <c:v>Kentucky</c:v>
                </c:pt>
                <c:pt idx="18">
                  <c:v>Louisiana</c:v>
                </c:pt>
                <c:pt idx="19">
                  <c:v>Maine</c:v>
                </c:pt>
                <c:pt idx="20">
                  <c:v>Maryland</c:v>
                </c:pt>
                <c:pt idx="21">
                  <c:v>Massachusetts</c:v>
                </c:pt>
                <c:pt idx="22">
                  <c:v>Michigan</c:v>
                </c:pt>
                <c:pt idx="23">
                  <c:v>Minnesota</c:v>
                </c:pt>
                <c:pt idx="24">
                  <c:v>Mississippi</c:v>
                </c:pt>
                <c:pt idx="25">
                  <c:v>Missouri</c:v>
                </c:pt>
                <c:pt idx="26">
                  <c:v>Montana</c:v>
                </c:pt>
                <c:pt idx="27">
                  <c:v>Nebraska</c:v>
                </c:pt>
                <c:pt idx="28">
                  <c:v>Nevada</c:v>
                </c:pt>
                <c:pt idx="29">
                  <c:v>New Hampshire</c:v>
                </c:pt>
                <c:pt idx="30">
                  <c:v>New Jersey</c:v>
                </c:pt>
                <c:pt idx="31">
                  <c:v>New Mexico</c:v>
                </c:pt>
                <c:pt idx="32">
                  <c:v>New York</c:v>
                </c:pt>
                <c:pt idx="33">
                  <c:v>North Carolina</c:v>
                </c:pt>
                <c:pt idx="34">
                  <c:v>North Dakota</c:v>
                </c:pt>
                <c:pt idx="35">
                  <c:v>Ohio</c:v>
                </c:pt>
                <c:pt idx="36">
                  <c:v>Oklahoma</c:v>
                </c:pt>
                <c:pt idx="37">
                  <c:v>Oregon</c:v>
                </c:pt>
                <c:pt idx="38">
                  <c:v>Pennsylvania</c:v>
                </c:pt>
                <c:pt idx="39">
                  <c:v>Rhode Island</c:v>
                </c:pt>
                <c:pt idx="40">
                  <c:v>South Carolina</c:v>
                </c:pt>
                <c:pt idx="41">
                  <c:v>South Dakota</c:v>
                </c:pt>
                <c:pt idx="42">
                  <c:v>Tennessee</c:v>
                </c:pt>
                <c:pt idx="43">
                  <c:v>Texas</c:v>
                </c:pt>
                <c:pt idx="44">
                  <c:v>Utah</c:v>
                </c:pt>
                <c:pt idx="45">
                  <c:v>Vermont</c:v>
                </c:pt>
                <c:pt idx="46">
                  <c:v>Virginia</c:v>
                </c:pt>
                <c:pt idx="47">
                  <c:v>Washington</c:v>
                </c:pt>
                <c:pt idx="48">
                  <c:v>West Virginia</c:v>
                </c:pt>
                <c:pt idx="49">
                  <c:v>Wisconsin</c:v>
                </c:pt>
                <c:pt idx="50">
                  <c:v>Wyoming</c:v>
                </c:pt>
              </c:strCache>
            </c:strRef>
          </c:cat>
          <c:val>
            <c:numRef>
              <c:f>[1]Sheet1!$C$32:$BA$32</c:f>
              <c:numCache>
                <c:formatCode>0.0%</c:formatCode>
                <c:ptCount val="51"/>
                <c:pt idx="0">
                  <c:v>0.111908236768455</c:v>
                </c:pt>
                <c:pt idx="1">
                  <c:v>0.147311463846249</c:v>
                </c:pt>
                <c:pt idx="2">
                  <c:v>0.165618291978419</c:v>
                </c:pt>
                <c:pt idx="3">
                  <c:v>0.112463716888557</c:v>
                </c:pt>
                <c:pt idx="4">
                  <c:v>0.114965106141352</c:v>
                </c:pt>
                <c:pt idx="5">
                  <c:v>0.156632984698023</c:v>
                </c:pt>
                <c:pt idx="6">
                  <c:v>0.0891201105279713</c:v>
                </c:pt>
                <c:pt idx="7">
                  <c:v>0.124047794761644</c:v>
                </c:pt>
                <c:pt idx="8">
                  <c:v>0.182239024853914</c:v>
                </c:pt>
                <c:pt idx="9">
                  <c:v>0.163842839051331</c:v>
                </c:pt>
                <c:pt idx="10">
                  <c:v>0.180227781052827</c:v>
                </c:pt>
                <c:pt idx="11">
                  <c:v>0.0954745007646482</c:v>
                </c:pt>
                <c:pt idx="12">
                  <c:v>0.120816958839226</c:v>
                </c:pt>
                <c:pt idx="13">
                  <c:v>0.123146727071065</c:v>
                </c:pt>
                <c:pt idx="14">
                  <c:v>0.108883748069786</c:v>
                </c:pt>
                <c:pt idx="15">
                  <c:v>0.139996411241976</c:v>
                </c:pt>
                <c:pt idx="16">
                  <c:v>0.123438336086093</c:v>
                </c:pt>
                <c:pt idx="17">
                  <c:v>0.120217591144687</c:v>
                </c:pt>
                <c:pt idx="18">
                  <c:v>0.10668181867675</c:v>
                </c:pt>
                <c:pt idx="19">
                  <c:v>0.0699459545651563</c:v>
                </c:pt>
                <c:pt idx="20">
                  <c:v>0.0973439154065787</c:v>
                </c:pt>
                <c:pt idx="21">
                  <c:v>0.0873378038819012</c:v>
                </c:pt>
                <c:pt idx="22">
                  <c:v>0.080261290124755</c:v>
                </c:pt>
                <c:pt idx="23">
                  <c:v>0.119101230423812</c:v>
                </c:pt>
                <c:pt idx="24">
                  <c:v>0.113237768850781</c:v>
                </c:pt>
                <c:pt idx="25">
                  <c:v>0.107825826962402</c:v>
                </c:pt>
                <c:pt idx="26">
                  <c:v>0.134384361699227</c:v>
                </c:pt>
                <c:pt idx="27">
                  <c:v>0.174121015782095</c:v>
                </c:pt>
                <c:pt idx="28">
                  <c:v>0.162095034038111</c:v>
                </c:pt>
                <c:pt idx="29">
                  <c:v>0.100242546803073</c:v>
                </c:pt>
                <c:pt idx="30">
                  <c:v>0.0977641597480835</c:v>
                </c:pt>
                <c:pt idx="31">
                  <c:v>0.142683495601783</c:v>
                </c:pt>
                <c:pt idx="32">
                  <c:v>0.114965966626092</c:v>
                </c:pt>
                <c:pt idx="33">
                  <c:v>0.123560153081971</c:v>
                </c:pt>
                <c:pt idx="34">
                  <c:v>0.152022648235231</c:v>
                </c:pt>
                <c:pt idx="35">
                  <c:v>0.107152646582594</c:v>
                </c:pt>
                <c:pt idx="36">
                  <c:v>0.118755554804459</c:v>
                </c:pt>
                <c:pt idx="37">
                  <c:v>0.113855835361794</c:v>
                </c:pt>
                <c:pt idx="38">
                  <c:v>0.10167619406821</c:v>
                </c:pt>
                <c:pt idx="39">
                  <c:v>0.0669736610377373</c:v>
                </c:pt>
                <c:pt idx="40">
                  <c:v>0.114863641768707</c:v>
                </c:pt>
                <c:pt idx="41">
                  <c:v>0.161822109799842</c:v>
                </c:pt>
                <c:pt idx="42">
                  <c:v>0.0922940078824649</c:v>
                </c:pt>
                <c:pt idx="43">
                  <c:v>0.151210935046235</c:v>
                </c:pt>
                <c:pt idx="44">
                  <c:v>0.156011692252812</c:v>
                </c:pt>
                <c:pt idx="45">
                  <c:v>0.0881504111984558</c:v>
                </c:pt>
                <c:pt idx="46">
                  <c:v>0.115049521038813</c:v>
                </c:pt>
                <c:pt idx="47">
                  <c:v>0.170121994619415</c:v>
                </c:pt>
                <c:pt idx="48">
                  <c:v>0.111154372667118</c:v>
                </c:pt>
                <c:pt idx="49">
                  <c:v>0.0988615100874155</c:v>
                </c:pt>
                <c:pt idx="50">
                  <c:v>0.171419407502397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1886296"/>
        <c:axId val="-2141883288"/>
      </c:lineChart>
      <c:catAx>
        <c:axId val="-2141886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-2141883288"/>
        <c:crosses val="autoZero"/>
        <c:auto val="1"/>
        <c:lblAlgn val="ctr"/>
        <c:lblOffset val="100"/>
        <c:tickLblSkip val="1"/>
        <c:noMultiLvlLbl val="0"/>
      </c:catAx>
      <c:valAx>
        <c:axId val="-2141883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Percentage in Each Year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-214188629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State-Local Capital Outlay as a Percentage of Total Expenditure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v>2013-2007</c:v>
          </c:tx>
          <c:invertIfNegative val="0"/>
          <c:val>
            <c:numRef>
              <c:f>Sheet1!$C$33:$BA$33</c:f>
              <c:numCache>
                <c:formatCode>0.0%</c:formatCode>
                <c:ptCount val="51"/>
                <c:pt idx="0">
                  <c:v>-0.0129124234293951</c:v>
                </c:pt>
                <c:pt idx="1">
                  <c:v>0.00276829644285351</c:v>
                </c:pt>
                <c:pt idx="2">
                  <c:v>-0.0449783003666647</c:v>
                </c:pt>
                <c:pt idx="3">
                  <c:v>-0.012693692451322</c:v>
                </c:pt>
                <c:pt idx="4">
                  <c:v>-0.0228420603508522</c:v>
                </c:pt>
                <c:pt idx="5">
                  <c:v>-0.0442936116547099</c:v>
                </c:pt>
                <c:pt idx="6">
                  <c:v>-0.00278709831923647</c:v>
                </c:pt>
                <c:pt idx="7">
                  <c:v>-0.0200744046158675</c:v>
                </c:pt>
                <c:pt idx="8">
                  <c:v>0.00597979106064486</c:v>
                </c:pt>
                <c:pt idx="9">
                  <c:v>-0.0690516026192819</c:v>
                </c:pt>
                <c:pt idx="10">
                  <c:v>-0.0733189995271835</c:v>
                </c:pt>
                <c:pt idx="11">
                  <c:v>0.0259154484799723</c:v>
                </c:pt>
                <c:pt idx="12">
                  <c:v>-0.0276566146090154</c:v>
                </c:pt>
                <c:pt idx="13">
                  <c:v>-0.0270415958639233</c:v>
                </c:pt>
                <c:pt idx="14">
                  <c:v>-0.0124640586430329</c:v>
                </c:pt>
                <c:pt idx="15">
                  <c:v>-0.000979676931767897</c:v>
                </c:pt>
                <c:pt idx="16">
                  <c:v>-0.0200762608441775</c:v>
                </c:pt>
                <c:pt idx="17">
                  <c:v>-0.0199418998746374</c:v>
                </c:pt>
                <c:pt idx="18">
                  <c:v>0.00823583236668884</c:v>
                </c:pt>
                <c:pt idx="19">
                  <c:v>0.00581028306662223</c:v>
                </c:pt>
                <c:pt idx="20">
                  <c:v>-0.0238465471980482</c:v>
                </c:pt>
                <c:pt idx="21">
                  <c:v>0.00297224498230422</c:v>
                </c:pt>
                <c:pt idx="22">
                  <c:v>-0.0173612460995284</c:v>
                </c:pt>
                <c:pt idx="23">
                  <c:v>-0.0103709743871206</c:v>
                </c:pt>
                <c:pt idx="24">
                  <c:v>-0.0210495293369847</c:v>
                </c:pt>
                <c:pt idx="25">
                  <c:v>-0.0188161323404088</c:v>
                </c:pt>
                <c:pt idx="26">
                  <c:v>-0.0190011781893634</c:v>
                </c:pt>
                <c:pt idx="27">
                  <c:v>-0.0474964809920713</c:v>
                </c:pt>
                <c:pt idx="28">
                  <c:v>-0.0589556654274162</c:v>
                </c:pt>
                <c:pt idx="29">
                  <c:v>-0.0233965572169674</c:v>
                </c:pt>
                <c:pt idx="30">
                  <c:v>-0.0249897085033636</c:v>
                </c:pt>
                <c:pt idx="31">
                  <c:v>-0.0406074158107715</c:v>
                </c:pt>
                <c:pt idx="32">
                  <c:v>-0.00465479044984632</c:v>
                </c:pt>
                <c:pt idx="33">
                  <c:v>-0.0348646785557808</c:v>
                </c:pt>
                <c:pt idx="34">
                  <c:v>0.0443489773929206</c:v>
                </c:pt>
                <c:pt idx="35">
                  <c:v>-0.0149226936077876</c:v>
                </c:pt>
                <c:pt idx="36">
                  <c:v>-0.00347104353478761</c:v>
                </c:pt>
                <c:pt idx="37">
                  <c:v>-0.0248794362699837</c:v>
                </c:pt>
                <c:pt idx="38">
                  <c:v>-0.00961060131755964</c:v>
                </c:pt>
                <c:pt idx="39">
                  <c:v>-0.00709838445517425</c:v>
                </c:pt>
                <c:pt idx="40">
                  <c:v>-0.0181029412184823</c:v>
                </c:pt>
                <c:pt idx="41">
                  <c:v>0.0146157965429505</c:v>
                </c:pt>
                <c:pt idx="42">
                  <c:v>-0.00941458106449452</c:v>
                </c:pt>
                <c:pt idx="43">
                  <c:v>-0.0232441422108957</c:v>
                </c:pt>
                <c:pt idx="44">
                  <c:v>-0.0265333810570557</c:v>
                </c:pt>
                <c:pt idx="45">
                  <c:v>-0.0216357809089334</c:v>
                </c:pt>
                <c:pt idx="46">
                  <c:v>-0.00841710088118873</c:v>
                </c:pt>
                <c:pt idx="47">
                  <c:v>-0.0268122708316009</c:v>
                </c:pt>
                <c:pt idx="48">
                  <c:v>-0.00499942756340106</c:v>
                </c:pt>
                <c:pt idx="49">
                  <c:v>-0.0141742338763204</c:v>
                </c:pt>
                <c:pt idx="50">
                  <c:v>-0.033725285249885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1819192"/>
        <c:axId val="-2141824920"/>
      </c:barChart>
      <c:lineChart>
        <c:grouping val="standard"/>
        <c:varyColors val="0"/>
        <c:ser>
          <c:idx val="0"/>
          <c:order val="0"/>
          <c:tx>
            <c:v>2013</c:v>
          </c:tx>
          <c:cat>
            <c:strRef>
              <c:f>Sheet1!$C$3:$BA$3</c:f>
              <c:strCache>
                <c:ptCount val="51"/>
                <c:pt idx="0">
                  <c:v>Alabama</c:v>
                </c:pt>
                <c:pt idx="1">
                  <c:v>Alaska</c:v>
                </c:pt>
                <c:pt idx="2">
                  <c:v>Arizona</c:v>
                </c:pt>
                <c:pt idx="3">
                  <c:v>Arkansas</c:v>
                </c:pt>
                <c:pt idx="4">
                  <c:v>California</c:v>
                </c:pt>
                <c:pt idx="5">
                  <c:v>Colorado</c:v>
                </c:pt>
                <c:pt idx="6">
                  <c:v>Connecticut</c:v>
                </c:pt>
                <c:pt idx="7">
                  <c:v>Delaware</c:v>
                </c:pt>
                <c:pt idx="8">
                  <c:v>District of Columbia</c:v>
                </c:pt>
                <c:pt idx="9">
                  <c:v>Florida</c:v>
                </c:pt>
                <c:pt idx="10">
                  <c:v>Georgia</c:v>
                </c:pt>
                <c:pt idx="11">
                  <c:v>Hawaii</c:v>
                </c:pt>
                <c:pt idx="12">
                  <c:v>Idaho</c:v>
                </c:pt>
                <c:pt idx="13">
                  <c:v>Illinois</c:v>
                </c:pt>
                <c:pt idx="14">
                  <c:v>Indiana</c:v>
                </c:pt>
                <c:pt idx="15">
                  <c:v>Iowa</c:v>
                </c:pt>
                <c:pt idx="16">
                  <c:v>Kansas</c:v>
                </c:pt>
                <c:pt idx="17">
                  <c:v>Kentucky</c:v>
                </c:pt>
                <c:pt idx="18">
                  <c:v>Louisiana</c:v>
                </c:pt>
                <c:pt idx="19">
                  <c:v>Maine</c:v>
                </c:pt>
                <c:pt idx="20">
                  <c:v>Maryland</c:v>
                </c:pt>
                <c:pt idx="21">
                  <c:v>Massachusetts</c:v>
                </c:pt>
                <c:pt idx="22">
                  <c:v>Michigan</c:v>
                </c:pt>
                <c:pt idx="23">
                  <c:v>Minnesota</c:v>
                </c:pt>
                <c:pt idx="24">
                  <c:v>Mississippi</c:v>
                </c:pt>
                <c:pt idx="25">
                  <c:v>Missouri</c:v>
                </c:pt>
                <c:pt idx="26">
                  <c:v>Montana</c:v>
                </c:pt>
                <c:pt idx="27">
                  <c:v>Nebraska</c:v>
                </c:pt>
                <c:pt idx="28">
                  <c:v>Nevada</c:v>
                </c:pt>
                <c:pt idx="29">
                  <c:v>New Hampshire</c:v>
                </c:pt>
                <c:pt idx="30">
                  <c:v>New Jersey</c:v>
                </c:pt>
                <c:pt idx="31">
                  <c:v>New Mexico</c:v>
                </c:pt>
                <c:pt idx="32">
                  <c:v>New York</c:v>
                </c:pt>
                <c:pt idx="33">
                  <c:v>North Carolina</c:v>
                </c:pt>
                <c:pt idx="34">
                  <c:v>North Dakota</c:v>
                </c:pt>
                <c:pt idx="35">
                  <c:v>Ohio</c:v>
                </c:pt>
                <c:pt idx="36">
                  <c:v>Oklahoma</c:v>
                </c:pt>
                <c:pt idx="37">
                  <c:v>Oregon</c:v>
                </c:pt>
                <c:pt idx="38">
                  <c:v>Pennsylvania</c:v>
                </c:pt>
                <c:pt idx="39">
                  <c:v>Rhode Island</c:v>
                </c:pt>
                <c:pt idx="40">
                  <c:v>South Carolina</c:v>
                </c:pt>
                <c:pt idx="41">
                  <c:v>South Dakota</c:v>
                </c:pt>
                <c:pt idx="42">
                  <c:v>Tennessee</c:v>
                </c:pt>
                <c:pt idx="43">
                  <c:v>Texas</c:v>
                </c:pt>
                <c:pt idx="44">
                  <c:v>Utah</c:v>
                </c:pt>
                <c:pt idx="45">
                  <c:v>Vermont</c:v>
                </c:pt>
                <c:pt idx="46">
                  <c:v>Virginia</c:v>
                </c:pt>
                <c:pt idx="47">
                  <c:v>Washington</c:v>
                </c:pt>
                <c:pt idx="48">
                  <c:v>West Virginia</c:v>
                </c:pt>
                <c:pt idx="49">
                  <c:v>Wisconsin</c:v>
                </c:pt>
                <c:pt idx="50">
                  <c:v>Wyoming</c:v>
                </c:pt>
              </c:strCache>
            </c:strRef>
          </c:cat>
          <c:val>
            <c:numRef>
              <c:f>Sheet1!$C$31:$BA$31</c:f>
              <c:numCache>
                <c:formatCode>0.0%</c:formatCode>
                <c:ptCount val="51"/>
                <c:pt idx="0">
                  <c:v>0.0989958133390599</c:v>
                </c:pt>
                <c:pt idx="1">
                  <c:v>0.150079760289103</c:v>
                </c:pt>
                <c:pt idx="2">
                  <c:v>0.120639991611754</c:v>
                </c:pt>
                <c:pt idx="3">
                  <c:v>0.099770024437235</c:v>
                </c:pt>
                <c:pt idx="4">
                  <c:v>0.0921230457905003</c:v>
                </c:pt>
                <c:pt idx="5">
                  <c:v>0.112339373043313</c:v>
                </c:pt>
                <c:pt idx="6">
                  <c:v>0.0863330122087348</c:v>
                </c:pt>
                <c:pt idx="7">
                  <c:v>0.103973390145776</c:v>
                </c:pt>
                <c:pt idx="8">
                  <c:v>0.188218815914559</c:v>
                </c:pt>
                <c:pt idx="9">
                  <c:v>0.0947912364320491</c:v>
                </c:pt>
                <c:pt idx="10">
                  <c:v>0.106908781525644</c:v>
                </c:pt>
                <c:pt idx="11">
                  <c:v>0.121389949244621</c:v>
                </c:pt>
                <c:pt idx="12">
                  <c:v>0.093160344230211</c:v>
                </c:pt>
                <c:pt idx="13">
                  <c:v>0.0961051312071417</c:v>
                </c:pt>
                <c:pt idx="14">
                  <c:v>0.0964196894267535</c:v>
                </c:pt>
                <c:pt idx="15">
                  <c:v>0.139016734310208</c:v>
                </c:pt>
                <c:pt idx="16">
                  <c:v>0.103362075241915</c:v>
                </c:pt>
                <c:pt idx="17">
                  <c:v>0.100275691270049</c:v>
                </c:pt>
                <c:pt idx="18">
                  <c:v>0.114917651043439</c:v>
                </c:pt>
                <c:pt idx="19">
                  <c:v>0.0757562376317785</c:v>
                </c:pt>
                <c:pt idx="20">
                  <c:v>0.0734973682085306</c:v>
                </c:pt>
                <c:pt idx="21">
                  <c:v>0.0903100488642054</c:v>
                </c:pt>
                <c:pt idx="22">
                  <c:v>0.0629000440252266</c:v>
                </c:pt>
                <c:pt idx="23">
                  <c:v>0.108730256036692</c:v>
                </c:pt>
                <c:pt idx="24">
                  <c:v>0.092188239513796</c:v>
                </c:pt>
                <c:pt idx="25">
                  <c:v>0.0890096946219927</c:v>
                </c:pt>
                <c:pt idx="26">
                  <c:v>0.115383183509864</c:v>
                </c:pt>
                <c:pt idx="27">
                  <c:v>0.126624534790024</c:v>
                </c:pt>
                <c:pt idx="28">
                  <c:v>0.103139368610695</c:v>
                </c:pt>
                <c:pt idx="29">
                  <c:v>0.0768459895861059</c:v>
                </c:pt>
                <c:pt idx="30">
                  <c:v>0.0727744512447199</c:v>
                </c:pt>
                <c:pt idx="31">
                  <c:v>0.102076079791012</c:v>
                </c:pt>
                <c:pt idx="32">
                  <c:v>0.110311176176245</c:v>
                </c:pt>
                <c:pt idx="33">
                  <c:v>0.0886954745261905</c:v>
                </c:pt>
                <c:pt idx="34">
                  <c:v>0.196371625628152</c:v>
                </c:pt>
                <c:pt idx="35">
                  <c:v>0.0922299529748063</c:v>
                </c:pt>
                <c:pt idx="36">
                  <c:v>0.115284511269672</c:v>
                </c:pt>
                <c:pt idx="37">
                  <c:v>0.0889763990918107</c:v>
                </c:pt>
                <c:pt idx="38">
                  <c:v>0.0920655927506504</c:v>
                </c:pt>
                <c:pt idx="39">
                  <c:v>0.059875276582563</c:v>
                </c:pt>
                <c:pt idx="40">
                  <c:v>0.0967607005502248</c:v>
                </c:pt>
                <c:pt idx="41">
                  <c:v>0.176437906342792</c:v>
                </c:pt>
                <c:pt idx="42">
                  <c:v>0.0828794268179704</c:v>
                </c:pt>
                <c:pt idx="43">
                  <c:v>0.127966792835339</c:v>
                </c:pt>
                <c:pt idx="44">
                  <c:v>0.129478311195756</c:v>
                </c:pt>
                <c:pt idx="45">
                  <c:v>0.0665146302895225</c:v>
                </c:pt>
                <c:pt idx="46">
                  <c:v>0.106632420157624</c:v>
                </c:pt>
                <c:pt idx="47">
                  <c:v>0.143309723787814</c:v>
                </c:pt>
                <c:pt idx="48">
                  <c:v>0.106154945103717</c:v>
                </c:pt>
                <c:pt idx="49">
                  <c:v>0.0846872762110951</c:v>
                </c:pt>
                <c:pt idx="50">
                  <c:v>0.137694122252512</c:v>
                </c:pt>
              </c:numCache>
            </c:numRef>
          </c:val>
          <c:smooth val="0"/>
        </c:ser>
        <c:ser>
          <c:idx val="1"/>
          <c:order val="1"/>
          <c:tx>
            <c:v>2007</c:v>
          </c:tx>
          <c:cat>
            <c:strRef>
              <c:f>Sheet1!$C$3:$BA$3</c:f>
              <c:strCache>
                <c:ptCount val="51"/>
                <c:pt idx="0">
                  <c:v>Alabama</c:v>
                </c:pt>
                <c:pt idx="1">
                  <c:v>Alaska</c:v>
                </c:pt>
                <c:pt idx="2">
                  <c:v>Arizona</c:v>
                </c:pt>
                <c:pt idx="3">
                  <c:v>Arkansas</c:v>
                </c:pt>
                <c:pt idx="4">
                  <c:v>California</c:v>
                </c:pt>
                <c:pt idx="5">
                  <c:v>Colorado</c:v>
                </c:pt>
                <c:pt idx="6">
                  <c:v>Connecticut</c:v>
                </c:pt>
                <c:pt idx="7">
                  <c:v>Delaware</c:v>
                </c:pt>
                <c:pt idx="8">
                  <c:v>District of Columbia</c:v>
                </c:pt>
                <c:pt idx="9">
                  <c:v>Florida</c:v>
                </c:pt>
                <c:pt idx="10">
                  <c:v>Georgia</c:v>
                </c:pt>
                <c:pt idx="11">
                  <c:v>Hawaii</c:v>
                </c:pt>
                <c:pt idx="12">
                  <c:v>Idaho</c:v>
                </c:pt>
                <c:pt idx="13">
                  <c:v>Illinois</c:v>
                </c:pt>
                <c:pt idx="14">
                  <c:v>Indiana</c:v>
                </c:pt>
                <c:pt idx="15">
                  <c:v>Iowa</c:v>
                </c:pt>
                <c:pt idx="16">
                  <c:v>Kansas</c:v>
                </c:pt>
                <c:pt idx="17">
                  <c:v>Kentucky</c:v>
                </c:pt>
                <c:pt idx="18">
                  <c:v>Louisiana</c:v>
                </c:pt>
                <c:pt idx="19">
                  <c:v>Maine</c:v>
                </c:pt>
                <c:pt idx="20">
                  <c:v>Maryland</c:v>
                </c:pt>
                <c:pt idx="21">
                  <c:v>Massachusetts</c:v>
                </c:pt>
                <c:pt idx="22">
                  <c:v>Michigan</c:v>
                </c:pt>
                <c:pt idx="23">
                  <c:v>Minnesota</c:v>
                </c:pt>
                <c:pt idx="24">
                  <c:v>Mississippi</c:v>
                </c:pt>
                <c:pt idx="25">
                  <c:v>Missouri</c:v>
                </c:pt>
                <c:pt idx="26">
                  <c:v>Montana</c:v>
                </c:pt>
                <c:pt idx="27">
                  <c:v>Nebraska</c:v>
                </c:pt>
                <c:pt idx="28">
                  <c:v>Nevada</c:v>
                </c:pt>
                <c:pt idx="29">
                  <c:v>New Hampshire</c:v>
                </c:pt>
                <c:pt idx="30">
                  <c:v>New Jersey</c:v>
                </c:pt>
                <c:pt idx="31">
                  <c:v>New Mexico</c:v>
                </c:pt>
                <c:pt idx="32">
                  <c:v>New York</c:v>
                </c:pt>
                <c:pt idx="33">
                  <c:v>North Carolina</c:v>
                </c:pt>
                <c:pt idx="34">
                  <c:v>North Dakota</c:v>
                </c:pt>
                <c:pt idx="35">
                  <c:v>Ohio</c:v>
                </c:pt>
                <c:pt idx="36">
                  <c:v>Oklahoma</c:v>
                </c:pt>
                <c:pt idx="37">
                  <c:v>Oregon</c:v>
                </c:pt>
                <c:pt idx="38">
                  <c:v>Pennsylvania</c:v>
                </c:pt>
                <c:pt idx="39">
                  <c:v>Rhode Island</c:v>
                </c:pt>
                <c:pt idx="40">
                  <c:v>South Carolina</c:v>
                </c:pt>
                <c:pt idx="41">
                  <c:v>South Dakota</c:v>
                </c:pt>
                <c:pt idx="42">
                  <c:v>Tennessee</c:v>
                </c:pt>
                <c:pt idx="43">
                  <c:v>Texas</c:v>
                </c:pt>
                <c:pt idx="44">
                  <c:v>Utah</c:v>
                </c:pt>
                <c:pt idx="45">
                  <c:v>Vermont</c:v>
                </c:pt>
                <c:pt idx="46">
                  <c:v>Virginia</c:v>
                </c:pt>
                <c:pt idx="47">
                  <c:v>Washington</c:v>
                </c:pt>
                <c:pt idx="48">
                  <c:v>West Virginia</c:v>
                </c:pt>
                <c:pt idx="49">
                  <c:v>Wisconsin</c:v>
                </c:pt>
                <c:pt idx="50">
                  <c:v>Wyoming</c:v>
                </c:pt>
              </c:strCache>
            </c:strRef>
          </c:cat>
          <c:val>
            <c:numRef>
              <c:f>Sheet1!$C$32:$BA$32</c:f>
              <c:numCache>
                <c:formatCode>0.0%</c:formatCode>
                <c:ptCount val="51"/>
                <c:pt idx="0">
                  <c:v>0.111908236768455</c:v>
                </c:pt>
                <c:pt idx="1">
                  <c:v>0.147311463846249</c:v>
                </c:pt>
                <c:pt idx="2">
                  <c:v>0.165618291978419</c:v>
                </c:pt>
                <c:pt idx="3">
                  <c:v>0.112463716888557</c:v>
                </c:pt>
                <c:pt idx="4">
                  <c:v>0.114965106141352</c:v>
                </c:pt>
                <c:pt idx="5">
                  <c:v>0.156632984698023</c:v>
                </c:pt>
                <c:pt idx="6">
                  <c:v>0.0891201105279713</c:v>
                </c:pt>
                <c:pt idx="7">
                  <c:v>0.124047794761644</c:v>
                </c:pt>
                <c:pt idx="8">
                  <c:v>0.182239024853914</c:v>
                </c:pt>
                <c:pt idx="9">
                  <c:v>0.163842839051331</c:v>
                </c:pt>
                <c:pt idx="10">
                  <c:v>0.180227781052827</c:v>
                </c:pt>
                <c:pt idx="11">
                  <c:v>0.0954745007646482</c:v>
                </c:pt>
                <c:pt idx="12">
                  <c:v>0.120816958839226</c:v>
                </c:pt>
                <c:pt idx="13">
                  <c:v>0.123146727071065</c:v>
                </c:pt>
                <c:pt idx="14">
                  <c:v>0.108883748069786</c:v>
                </c:pt>
                <c:pt idx="15">
                  <c:v>0.139996411241976</c:v>
                </c:pt>
                <c:pt idx="16">
                  <c:v>0.123438336086093</c:v>
                </c:pt>
                <c:pt idx="17">
                  <c:v>0.120217591144687</c:v>
                </c:pt>
                <c:pt idx="18">
                  <c:v>0.10668181867675</c:v>
                </c:pt>
                <c:pt idx="19">
                  <c:v>0.0699459545651563</c:v>
                </c:pt>
                <c:pt idx="20">
                  <c:v>0.0973439154065787</c:v>
                </c:pt>
                <c:pt idx="21">
                  <c:v>0.0873378038819012</c:v>
                </c:pt>
                <c:pt idx="22">
                  <c:v>0.080261290124755</c:v>
                </c:pt>
                <c:pt idx="23">
                  <c:v>0.119101230423812</c:v>
                </c:pt>
                <c:pt idx="24">
                  <c:v>0.113237768850781</c:v>
                </c:pt>
                <c:pt idx="25">
                  <c:v>0.107825826962402</c:v>
                </c:pt>
                <c:pt idx="26">
                  <c:v>0.134384361699227</c:v>
                </c:pt>
                <c:pt idx="27">
                  <c:v>0.174121015782095</c:v>
                </c:pt>
                <c:pt idx="28">
                  <c:v>0.162095034038111</c:v>
                </c:pt>
                <c:pt idx="29">
                  <c:v>0.100242546803073</c:v>
                </c:pt>
                <c:pt idx="30">
                  <c:v>0.0977641597480835</c:v>
                </c:pt>
                <c:pt idx="31">
                  <c:v>0.142683495601783</c:v>
                </c:pt>
                <c:pt idx="32">
                  <c:v>0.114965966626092</c:v>
                </c:pt>
                <c:pt idx="33">
                  <c:v>0.123560153081971</c:v>
                </c:pt>
                <c:pt idx="34">
                  <c:v>0.152022648235231</c:v>
                </c:pt>
                <c:pt idx="35">
                  <c:v>0.107152646582594</c:v>
                </c:pt>
                <c:pt idx="36">
                  <c:v>0.118755554804459</c:v>
                </c:pt>
                <c:pt idx="37">
                  <c:v>0.113855835361794</c:v>
                </c:pt>
                <c:pt idx="38">
                  <c:v>0.10167619406821</c:v>
                </c:pt>
                <c:pt idx="39">
                  <c:v>0.0669736610377373</c:v>
                </c:pt>
                <c:pt idx="40">
                  <c:v>0.114863641768707</c:v>
                </c:pt>
                <c:pt idx="41">
                  <c:v>0.161822109799842</c:v>
                </c:pt>
                <c:pt idx="42">
                  <c:v>0.0922940078824649</c:v>
                </c:pt>
                <c:pt idx="43">
                  <c:v>0.151210935046235</c:v>
                </c:pt>
                <c:pt idx="44">
                  <c:v>0.156011692252812</c:v>
                </c:pt>
                <c:pt idx="45">
                  <c:v>0.0881504111984558</c:v>
                </c:pt>
                <c:pt idx="46">
                  <c:v>0.115049521038813</c:v>
                </c:pt>
                <c:pt idx="47">
                  <c:v>0.170121994619415</c:v>
                </c:pt>
                <c:pt idx="48">
                  <c:v>0.111154372667118</c:v>
                </c:pt>
                <c:pt idx="49">
                  <c:v>0.0988615100874155</c:v>
                </c:pt>
                <c:pt idx="50">
                  <c:v>0.171419407502397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1833704"/>
        <c:axId val="-2141830696"/>
      </c:lineChart>
      <c:catAx>
        <c:axId val="-2141833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-2141830696"/>
        <c:crosses val="autoZero"/>
        <c:auto val="1"/>
        <c:lblAlgn val="ctr"/>
        <c:lblOffset val="100"/>
        <c:tickLblSkip val="1"/>
        <c:noMultiLvlLbl val="0"/>
      </c:catAx>
      <c:valAx>
        <c:axId val="-2141830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Percentage in Each Year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-2141833704"/>
        <c:crosses val="autoZero"/>
        <c:crossBetween val="between"/>
      </c:valAx>
      <c:valAx>
        <c:axId val="-21418249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Change</a:t>
                </a:r>
                <a:r>
                  <a:rPr lang="en-US" sz="1200" baseline="0"/>
                  <a:t> in Percentage, 2013 vs 2007</a:t>
                </a:r>
                <a:endParaRPr lang="en-US" sz="1200"/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-2141819192"/>
        <c:crosses val="max"/>
        <c:crossBetween val="between"/>
      </c:valAx>
      <c:catAx>
        <c:axId val="-2141819192"/>
        <c:scaling>
          <c:orientation val="minMax"/>
        </c:scaling>
        <c:delete val="1"/>
        <c:axPos val="b"/>
        <c:majorTickMark val="out"/>
        <c:minorTickMark val="none"/>
        <c:tickLblPos val="nextTo"/>
        <c:crossAx val="-2141824920"/>
        <c:crosses val="autoZero"/>
        <c:auto val="1"/>
        <c:lblAlgn val="ctr"/>
        <c:lblOffset val="100"/>
        <c:noMultiLvlLbl val="0"/>
      </c:catAx>
    </c:plotArea>
    <c:legend>
      <c:legendPos val="t"/>
      <c:overlay val="0"/>
      <c:txPr>
        <a:bodyPr/>
        <a:lstStyle/>
        <a:p>
          <a:pPr>
            <a:defRPr sz="12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Change in Real</a:t>
            </a:r>
            <a:r>
              <a:rPr lang="en-US" baseline="0"/>
              <a:t> Per Capita State-Local Capital Outlay, 2013 vs 2007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2009 dollars</c:v>
          </c:tx>
          <c:invertIfNegative val="0"/>
          <c:cat>
            <c:strRef>
              <c:f>[1]Sheet1!$C$3:$BA$3</c:f>
              <c:strCache>
                <c:ptCount val="51"/>
                <c:pt idx="0">
                  <c:v>Alabama</c:v>
                </c:pt>
                <c:pt idx="1">
                  <c:v>Alaska</c:v>
                </c:pt>
                <c:pt idx="2">
                  <c:v>Arizona</c:v>
                </c:pt>
                <c:pt idx="3">
                  <c:v>Arkansas</c:v>
                </c:pt>
                <c:pt idx="4">
                  <c:v>California</c:v>
                </c:pt>
                <c:pt idx="5">
                  <c:v>Colorado</c:v>
                </c:pt>
                <c:pt idx="6">
                  <c:v>Connecticut</c:v>
                </c:pt>
                <c:pt idx="7">
                  <c:v>Delaware</c:v>
                </c:pt>
                <c:pt idx="8">
                  <c:v>District of Columbia</c:v>
                </c:pt>
                <c:pt idx="9">
                  <c:v>Florida</c:v>
                </c:pt>
                <c:pt idx="10">
                  <c:v>Georgia</c:v>
                </c:pt>
                <c:pt idx="11">
                  <c:v>Hawaii</c:v>
                </c:pt>
                <c:pt idx="12">
                  <c:v>Idaho</c:v>
                </c:pt>
                <c:pt idx="13">
                  <c:v>Illinois</c:v>
                </c:pt>
                <c:pt idx="14">
                  <c:v>Indiana</c:v>
                </c:pt>
                <c:pt idx="15">
                  <c:v>Iowa</c:v>
                </c:pt>
                <c:pt idx="16">
                  <c:v>Kansas</c:v>
                </c:pt>
                <c:pt idx="17">
                  <c:v>Kentucky</c:v>
                </c:pt>
                <c:pt idx="18">
                  <c:v>Louisiana</c:v>
                </c:pt>
                <c:pt idx="19">
                  <c:v>Maine</c:v>
                </c:pt>
                <c:pt idx="20">
                  <c:v>Maryland</c:v>
                </c:pt>
                <c:pt idx="21">
                  <c:v>Massachusetts</c:v>
                </c:pt>
                <c:pt idx="22">
                  <c:v>Michigan</c:v>
                </c:pt>
                <c:pt idx="23">
                  <c:v>Minnesota</c:v>
                </c:pt>
                <c:pt idx="24">
                  <c:v>Mississippi</c:v>
                </c:pt>
                <c:pt idx="25">
                  <c:v>Missouri</c:v>
                </c:pt>
                <c:pt idx="26">
                  <c:v>Montana</c:v>
                </c:pt>
                <c:pt idx="27">
                  <c:v>Nebraska</c:v>
                </c:pt>
                <c:pt idx="28">
                  <c:v>Nevada</c:v>
                </c:pt>
                <c:pt idx="29">
                  <c:v>New Hampshire</c:v>
                </c:pt>
                <c:pt idx="30">
                  <c:v>New Jersey</c:v>
                </c:pt>
                <c:pt idx="31">
                  <c:v>New Mexico</c:v>
                </c:pt>
                <c:pt idx="32">
                  <c:v>New York</c:v>
                </c:pt>
                <c:pt idx="33">
                  <c:v>North Carolina</c:v>
                </c:pt>
                <c:pt idx="34">
                  <c:v>North Dakota</c:v>
                </c:pt>
                <c:pt idx="35">
                  <c:v>Ohio</c:v>
                </c:pt>
                <c:pt idx="36">
                  <c:v>Oklahoma</c:v>
                </c:pt>
                <c:pt idx="37">
                  <c:v>Oregon</c:v>
                </c:pt>
                <c:pt idx="38">
                  <c:v>Pennsylvania</c:v>
                </c:pt>
                <c:pt idx="39">
                  <c:v>Rhode Island</c:v>
                </c:pt>
                <c:pt idx="40">
                  <c:v>South Carolina</c:v>
                </c:pt>
                <c:pt idx="41">
                  <c:v>South Dakota</c:v>
                </c:pt>
                <c:pt idx="42">
                  <c:v>Tennessee</c:v>
                </c:pt>
                <c:pt idx="43">
                  <c:v>Texas</c:v>
                </c:pt>
                <c:pt idx="44">
                  <c:v>Utah</c:v>
                </c:pt>
                <c:pt idx="45">
                  <c:v>Vermont</c:v>
                </c:pt>
                <c:pt idx="46">
                  <c:v>Virginia</c:v>
                </c:pt>
                <c:pt idx="47">
                  <c:v>Washington</c:v>
                </c:pt>
                <c:pt idx="48">
                  <c:v>West Virginia</c:v>
                </c:pt>
                <c:pt idx="49">
                  <c:v>Wisconsin</c:v>
                </c:pt>
                <c:pt idx="50">
                  <c:v>Wyoming</c:v>
                </c:pt>
              </c:strCache>
            </c:strRef>
          </c:cat>
          <c:val>
            <c:numRef>
              <c:f>[1]Sheet1!$C$23:$BA$23</c:f>
              <c:numCache>
                <c:formatCode>"$"#,##0</c:formatCode>
                <c:ptCount val="51"/>
                <c:pt idx="0">
                  <c:v>-104.2140707973674</c:v>
                </c:pt>
                <c:pt idx="1">
                  <c:v>245.8484574026124</c:v>
                </c:pt>
                <c:pt idx="2">
                  <c:v>-496.6189900040206</c:v>
                </c:pt>
                <c:pt idx="3">
                  <c:v>-47.60842304517086</c:v>
                </c:pt>
                <c:pt idx="4">
                  <c:v>-286.3894866650378</c:v>
                </c:pt>
                <c:pt idx="5">
                  <c:v>-392.5840628927295</c:v>
                </c:pt>
                <c:pt idx="6">
                  <c:v>45.2349408201269</c:v>
                </c:pt>
                <c:pt idx="7">
                  <c:v>-213.0900340324667</c:v>
                </c:pt>
                <c:pt idx="8">
                  <c:v>491.1469985788144</c:v>
                </c:pt>
                <c:pt idx="9">
                  <c:v>-707.3578723997265</c:v>
                </c:pt>
                <c:pt idx="10">
                  <c:v>-746.3526705094147</c:v>
                </c:pt>
                <c:pt idx="11">
                  <c:v>212.5919026865196</c:v>
                </c:pt>
                <c:pt idx="12">
                  <c:v>-233.5489329771614</c:v>
                </c:pt>
                <c:pt idx="13">
                  <c:v>-207.8195891884035</c:v>
                </c:pt>
                <c:pt idx="14">
                  <c:v>-127.5222933882868</c:v>
                </c:pt>
                <c:pt idx="15">
                  <c:v>109.1701634866872</c:v>
                </c:pt>
                <c:pt idx="16">
                  <c:v>-155.0645886362614</c:v>
                </c:pt>
                <c:pt idx="17">
                  <c:v>-145.3403321361164</c:v>
                </c:pt>
                <c:pt idx="18">
                  <c:v>46.16641332471886</c:v>
                </c:pt>
                <c:pt idx="19">
                  <c:v>38.89434340901379</c:v>
                </c:pt>
                <c:pt idx="20">
                  <c:v>-177.4427367273748</c:v>
                </c:pt>
                <c:pt idx="21">
                  <c:v>61.324652680564</c:v>
                </c:pt>
                <c:pt idx="22">
                  <c:v>-161.5374274866228</c:v>
                </c:pt>
                <c:pt idx="23">
                  <c:v>-94.46404817239608</c:v>
                </c:pt>
                <c:pt idx="24">
                  <c:v>-233.2321051931647</c:v>
                </c:pt>
                <c:pt idx="25">
                  <c:v>-117.297012783618</c:v>
                </c:pt>
                <c:pt idx="26">
                  <c:v>-123.6674780302933</c:v>
                </c:pt>
                <c:pt idx="27">
                  <c:v>-446.2758320389164</c:v>
                </c:pt>
                <c:pt idx="28">
                  <c:v>-597.379436646956</c:v>
                </c:pt>
                <c:pt idx="29">
                  <c:v>-153.0861449677618</c:v>
                </c:pt>
                <c:pt idx="30">
                  <c:v>-259.7477320370042</c:v>
                </c:pt>
                <c:pt idx="31">
                  <c:v>-455.0048153896614</c:v>
                </c:pt>
                <c:pt idx="32">
                  <c:v>12.412256425823</c:v>
                </c:pt>
                <c:pt idx="33">
                  <c:v>-266.112902051494</c:v>
                </c:pt>
                <c:pt idx="34">
                  <c:v>846.9006952529064</c:v>
                </c:pt>
                <c:pt idx="35">
                  <c:v>-154.2011928875014</c:v>
                </c:pt>
                <c:pt idx="36">
                  <c:v>-14.73866265504955</c:v>
                </c:pt>
                <c:pt idx="37">
                  <c:v>-220.1177318761112</c:v>
                </c:pt>
                <c:pt idx="38">
                  <c:v>-57.63187815141119</c:v>
                </c:pt>
                <c:pt idx="39">
                  <c:v>-67.05684085211988</c:v>
                </c:pt>
                <c:pt idx="40">
                  <c:v>-225.0322621576203</c:v>
                </c:pt>
                <c:pt idx="41">
                  <c:v>156.2425182264021</c:v>
                </c:pt>
                <c:pt idx="42">
                  <c:v>-138.0783048443836</c:v>
                </c:pt>
                <c:pt idx="43">
                  <c:v>-163.690747745596</c:v>
                </c:pt>
                <c:pt idx="44">
                  <c:v>-247.4518329585524</c:v>
                </c:pt>
                <c:pt idx="45">
                  <c:v>-162.1530641255742</c:v>
                </c:pt>
                <c:pt idx="46">
                  <c:v>-54.43208185870947</c:v>
                </c:pt>
                <c:pt idx="47">
                  <c:v>-304.6004549786326</c:v>
                </c:pt>
                <c:pt idx="48">
                  <c:v>38.10143794106534</c:v>
                </c:pt>
                <c:pt idx="49">
                  <c:v>-121.4866375206147</c:v>
                </c:pt>
                <c:pt idx="50">
                  <c:v>-384.5548513260903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684392"/>
        <c:axId val="-2140681416"/>
      </c:barChart>
      <c:catAx>
        <c:axId val="-2140684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-2140681416"/>
        <c:crosses val="autoZero"/>
        <c:auto val="1"/>
        <c:lblAlgn val="ctr"/>
        <c:lblOffset val="100"/>
        <c:tickLblSkip val="1"/>
        <c:noMultiLvlLbl val="0"/>
      </c:catAx>
      <c:valAx>
        <c:axId val="-2140681416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-214068439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State-Local Government Capital Outlay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Percentage of State-Local Expenditure</c:v>
          </c:tx>
          <c:invertIfNegative val="0"/>
          <c:cat>
            <c:numRef>
              <c:f>Sheet3!$C$4:$AR$4</c:f>
              <c:numCache>
                <c:formatCode>General</c:formatCode>
                <c:ptCount val="42"/>
                <c:pt idx="0">
                  <c:v>1952.0</c:v>
                </c:pt>
                <c:pt idx="1">
                  <c:v>1957.0</c:v>
                </c:pt>
                <c:pt idx="2">
                  <c:v>1962.0</c:v>
                </c:pt>
                <c:pt idx="3">
                  <c:v>1967.0</c:v>
                </c:pt>
                <c:pt idx="4">
                  <c:v>1972.0</c:v>
                </c:pt>
                <c:pt idx="5">
                  <c:v>1977.0</c:v>
                </c:pt>
                <c:pt idx="6">
                  <c:v>1978.0</c:v>
                </c:pt>
                <c:pt idx="7">
                  <c:v>1979.0</c:v>
                </c:pt>
                <c:pt idx="8">
                  <c:v>1980.0</c:v>
                </c:pt>
                <c:pt idx="9">
                  <c:v>1981.0</c:v>
                </c:pt>
                <c:pt idx="10">
                  <c:v>1982.0</c:v>
                </c:pt>
                <c:pt idx="11">
                  <c:v>1983.0</c:v>
                </c:pt>
                <c:pt idx="12">
                  <c:v>1984.0</c:v>
                </c:pt>
                <c:pt idx="13">
                  <c:v>1985.0</c:v>
                </c:pt>
                <c:pt idx="14">
                  <c:v>1986.0</c:v>
                </c:pt>
                <c:pt idx="15">
                  <c:v>1987.0</c:v>
                </c:pt>
                <c:pt idx="16">
                  <c:v>1988.0</c:v>
                </c:pt>
                <c:pt idx="17">
                  <c:v>1989.0</c:v>
                </c:pt>
                <c:pt idx="18">
                  <c:v>1990.0</c:v>
                </c:pt>
                <c:pt idx="19">
                  <c:v>1991.0</c:v>
                </c:pt>
                <c:pt idx="20">
                  <c:v>1992.0</c:v>
                </c:pt>
                <c:pt idx="21">
                  <c:v>1993.0</c:v>
                </c:pt>
                <c:pt idx="22">
                  <c:v>1994.0</c:v>
                </c:pt>
                <c:pt idx="23">
                  <c:v>1995.0</c:v>
                </c:pt>
                <c:pt idx="24">
                  <c:v>1996.0</c:v>
                </c:pt>
                <c:pt idx="25">
                  <c:v>1997.0</c:v>
                </c:pt>
                <c:pt idx="26">
                  <c:v>1998.0</c:v>
                </c:pt>
                <c:pt idx="27">
                  <c:v>1999.0</c:v>
                </c:pt>
                <c:pt idx="28">
                  <c:v>2000.0</c:v>
                </c:pt>
                <c:pt idx="29">
                  <c:v>2001.0</c:v>
                </c:pt>
                <c:pt idx="30">
                  <c:v>2002.0</c:v>
                </c:pt>
                <c:pt idx="31">
                  <c:v>2003.0</c:v>
                </c:pt>
                <c:pt idx="32">
                  <c:v>2004.0</c:v>
                </c:pt>
                <c:pt idx="33">
                  <c:v>2005.0</c:v>
                </c:pt>
                <c:pt idx="34">
                  <c:v>2006.0</c:v>
                </c:pt>
                <c:pt idx="35">
                  <c:v>2007.0</c:v>
                </c:pt>
                <c:pt idx="36">
                  <c:v>2008.0</c:v>
                </c:pt>
                <c:pt idx="37">
                  <c:v>2009.0</c:v>
                </c:pt>
                <c:pt idx="38">
                  <c:v>2010.0</c:v>
                </c:pt>
                <c:pt idx="39">
                  <c:v>2011.0</c:v>
                </c:pt>
                <c:pt idx="40">
                  <c:v>2012.0</c:v>
                </c:pt>
                <c:pt idx="41">
                  <c:v>2013.0</c:v>
                </c:pt>
              </c:numCache>
            </c:numRef>
          </c:cat>
          <c:val>
            <c:numRef>
              <c:f>Sheet3!$C$18:$AR$18</c:f>
              <c:numCache>
                <c:formatCode>0.0%</c:formatCode>
                <c:ptCount val="42"/>
                <c:pt idx="0">
                  <c:v>0.240935748307034</c:v>
                </c:pt>
                <c:pt idx="1">
                  <c:v>0.265425201563061</c:v>
                </c:pt>
                <c:pt idx="2">
                  <c:v>0.238011538407019</c:v>
                </c:pt>
                <c:pt idx="3">
                  <c:v>0.229725802671666</c:v>
                </c:pt>
                <c:pt idx="4">
                  <c:v>0.18337968489342</c:v>
                </c:pt>
                <c:pt idx="5">
                  <c:v>0.139127629676625</c:v>
                </c:pt>
                <c:pt idx="6">
                  <c:v>0.129096975087518</c:v>
                </c:pt>
                <c:pt idx="7">
                  <c:v>0.139304950407621</c:v>
                </c:pt>
                <c:pt idx="8">
                  <c:v>0.144891346265452</c:v>
                </c:pt>
                <c:pt idx="9">
                  <c:v>0.138788301022958</c:v>
                </c:pt>
                <c:pt idx="10">
                  <c:v>0.127031382168659</c:v>
                </c:pt>
                <c:pt idx="11">
                  <c:v>0.119530844626465</c:v>
                </c:pt>
                <c:pt idx="12">
                  <c:v>0.117686374855528</c:v>
                </c:pt>
                <c:pt idx="13">
                  <c:v>0.121446282516524</c:v>
                </c:pt>
                <c:pt idx="14">
                  <c:v>0.126108359123728</c:v>
                </c:pt>
                <c:pt idx="15">
                  <c:v>0.127202052665522</c:v>
                </c:pt>
                <c:pt idx="16">
                  <c:v>0.126165393819343</c:v>
                </c:pt>
                <c:pt idx="17">
                  <c:v>0.125657513470807</c:v>
                </c:pt>
                <c:pt idx="18">
                  <c:v>0.126136646609474</c:v>
                </c:pt>
                <c:pt idx="19">
                  <c:v>0.123816305168835</c:v>
                </c:pt>
                <c:pt idx="20">
                  <c:v>0.118017195703007</c:v>
                </c:pt>
                <c:pt idx="21">
                  <c:v>0.111968901420133</c:v>
                </c:pt>
                <c:pt idx="22">
                  <c:v>0.108757427097043</c:v>
                </c:pt>
                <c:pt idx="23">
                  <c:v>0.112058740705428</c:v>
                </c:pt>
                <c:pt idx="24">
                  <c:v>0.113699958086251</c:v>
                </c:pt>
                <c:pt idx="25">
                  <c:v>0.117361687333286</c:v>
                </c:pt>
                <c:pt idx="26">
                  <c:v>0.118924006407307</c:v>
                </c:pt>
                <c:pt idx="27">
                  <c:v>0.12207285321648</c:v>
                </c:pt>
                <c:pt idx="28">
                  <c:v>0.124252976428049</c:v>
                </c:pt>
                <c:pt idx="29">
                  <c:v>0.122821968584781</c:v>
                </c:pt>
                <c:pt idx="30">
                  <c:v>0.125306716238888</c:v>
                </c:pt>
                <c:pt idx="31">
                  <c:v>0.121615759001199</c:v>
                </c:pt>
                <c:pt idx="32">
                  <c:v>0.118720509809149</c:v>
                </c:pt>
                <c:pt idx="33">
                  <c:v>0.117409538772101</c:v>
                </c:pt>
                <c:pt idx="34">
                  <c:v>0.118756513599152</c:v>
                </c:pt>
                <c:pt idx="35">
                  <c:v>0.122230773641488</c:v>
                </c:pt>
                <c:pt idx="36">
                  <c:v>0.123156893842503</c:v>
                </c:pt>
                <c:pt idx="37">
                  <c:v>0.121117927695525</c:v>
                </c:pt>
                <c:pt idx="38">
                  <c:v>0.114098618377812</c:v>
                </c:pt>
                <c:pt idx="39">
                  <c:v>0.10645091454101</c:v>
                </c:pt>
                <c:pt idx="40">
                  <c:v>0.105655262185262</c:v>
                </c:pt>
                <c:pt idx="41">
                  <c:v>0.100814867365559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545912"/>
        <c:axId val="-2140540488"/>
      </c:barChart>
      <c:lineChart>
        <c:grouping val="standard"/>
        <c:varyColors val="0"/>
        <c:ser>
          <c:idx val="1"/>
          <c:order val="1"/>
          <c:tx>
            <c:v>Percentage of GDP</c:v>
          </c:tx>
          <c:marker>
            <c:symbol val="none"/>
          </c:marker>
          <c:val>
            <c:numRef>
              <c:f>Sheet3!$C$25:$AR$25</c:f>
              <c:numCache>
                <c:formatCode>0.00%</c:formatCode>
                <c:ptCount val="42"/>
                <c:pt idx="0">
                  <c:v>0.0202230078868643</c:v>
                </c:pt>
                <c:pt idx="1">
                  <c:v>0.0265666308696568</c:v>
                </c:pt>
                <c:pt idx="2">
                  <c:v>0.0277491323748141</c:v>
                </c:pt>
                <c:pt idx="3">
                  <c:v>0.0284391319484739</c:v>
                </c:pt>
                <c:pt idx="4">
                  <c:v>0.0270014574235808</c:v>
                </c:pt>
                <c:pt idx="5">
                  <c:v>0.0216464261744966</c:v>
                </c:pt>
                <c:pt idx="6">
                  <c:v>0.018997384791649</c:v>
                </c:pt>
                <c:pt idx="7">
                  <c:v>0.0202104718665704</c:v>
                </c:pt>
                <c:pt idx="8">
                  <c:v>0.02197152069869</c:v>
                </c:pt>
                <c:pt idx="9">
                  <c:v>0.0210515344129555</c:v>
                </c:pt>
                <c:pt idx="10">
                  <c:v>0.0199220059790732</c:v>
                </c:pt>
                <c:pt idx="11">
                  <c:v>0.0186178771886424</c:v>
                </c:pt>
                <c:pt idx="12">
                  <c:v>0.0174816165515876</c:v>
                </c:pt>
                <c:pt idx="13">
                  <c:v>0.0183813159408287</c:v>
                </c:pt>
                <c:pt idx="14">
                  <c:v>0.019710994945754</c:v>
                </c:pt>
                <c:pt idx="15">
                  <c:v>0.0202952190875118</c:v>
                </c:pt>
                <c:pt idx="16">
                  <c:v>0.019860581997487</c:v>
                </c:pt>
                <c:pt idx="17">
                  <c:v>0.0197860734927621</c:v>
                </c:pt>
                <c:pt idx="18">
                  <c:v>0.0205869618369122</c:v>
                </c:pt>
                <c:pt idx="19">
                  <c:v>0.0213233268545513</c:v>
                </c:pt>
                <c:pt idx="20">
                  <c:v>0.0208768677075528</c:v>
                </c:pt>
                <c:pt idx="21">
                  <c:v>0.019756537863259</c:v>
                </c:pt>
                <c:pt idx="22">
                  <c:v>0.0188130531687828</c:v>
                </c:pt>
                <c:pt idx="23">
                  <c:v>0.0197597147740765</c:v>
                </c:pt>
                <c:pt idx="24">
                  <c:v>0.019618155230735</c:v>
                </c:pt>
                <c:pt idx="25">
                  <c:v>0.0199121686705001</c:v>
                </c:pt>
                <c:pt idx="26">
                  <c:v>0.0200096155877305</c:v>
                </c:pt>
                <c:pt idx="27">
                  <c:v>0.0205456137299961</c:v>
                </c:pt>
                <c:pt idx="28">
                  <c:v>0.0211052067128189</c:v>
                </c:pt>
                <c:pt idx="29">
                  <c:v>0.0219602819672748</c:v>
                </c:pt>
                <c:pt idx="30">
                  <c:v>0.0234180259621954</c:v>
                </c:pt>
                <c:pt idx="31">
                  <c:v>0.0228655011424153</c:v>
                </c:pt>
                <c:pt idx="32">
                  <c:v>0.0219225820169614</c:v>
                </c:pt>
                <c:pt idx="33">
                  <c:v>0.0212363895613921</c:v>
                </c:pt>
                <c:pt idx="34">
                  <c:v>0.021446469157543</c:v>
                </c:pt>
                <c:pt idx="35">
                  <c:v>0.0225207865253909</c:v>
                </c:pt>
                <c:pt idx="36">
                  <c:v>0.0237597253135488</c:v>
                </c:pt>
                <c:pt idx="37">
                  <c:v>0.0251487198568526</c:v>
                </c:pt>
                <c:pt idx="38">
                  <c:v>0.0237521579214669</c:v>
                </c:pt>
                <c:pt idx="39">
                  <c:v>0.0216743456266634</c:v>
                </c:pt>
                <c:pt idx="40">
                  <c:v>0.0206229088905808</c:v>
                </c:pt>
                <c:pt idx="41">
                  <c:v>0.0193547626636312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0534136"/>
        <c:axId val="-2140537384"/>
      </c:lineChart>
      <c:catAx>
        <c:axId val="-2140545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Fiscal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-2140540488"/>
        <c:crosses val="autoZero"/>
        <c:auto val="1"/>
        <c:lblAlgn val="ctr"/>
        <c:lblOffset val="100"/>
        <c:tickLblSkip val="1"/>
        <c:noMultiLvlLbl val="0"/>
      </c:catAx>
      <c:valAx>
        <c:axId val="-214054048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-2140545912"/>
        <c:crosses val="autoZero"/>
        <c:crossBetween val="between"/>
      </c:valAx>
      <c:valAx>
        <c:axId val="-2140537384"/>
        <c:scaling>
          <c:orientation val="minMax"/>
          <c:min val="0.01"/>
        </c:scaling>
        <c:delete val="0"/>
        <c:axPos val="r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-2140534136"/>
        <c:crosses val="max"/>
        <c:crossBetween val="between"/>
      </c:valAx>
      <c:catAx>
        <c:axId val="-2140534136"/>
        <c:scaling>
          <c:orientation val="minMax"/>
        </c:scaling>
        <c:delete val="1"/>
        <c:axPos val="b"/>
        <c:majorTickMark val="out"/>
        <c:minorTickMark val="none"/>
        <c:tickLblPos val="nextTo"/>
        <c:crossAx val="-2140537384"/>
        <c:crosses val="autoZero"/>
        <c:auto val="1"/>
        <c:lblAlgn val="ctr"/>
        <c:lblOffset val="100"/>
        <c:noMultiLvlLbl val="0"/>
      </c:catAx>
    </c:plotArea>
    <c:legend>
      <c:legendPos val="t"/>
      <c:overlay val="0"/>
      <c:txPr>
        <a:bodyPr/>
        <a:lstStyle/>
        <a:p>
          <a:pPr>
            <a:defRPr sz="12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State-Local Government Capital Outlay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Percentage of State-Local Expenditure</c:v>
          </c:tx>
          <c:invertIfNegative val="0"/>
          <c:cat>
            <c:numRef>
              <c:f>[1]Sheet4!$B$2:$O$2</c:f>
              <c:numCache>
                <c:formatCode>General</c:formatCode>
                <c:ptCount val="14"/>
                <c:pt idx="0">
                  <c:v>1952.0</c:v>
                </c:pt>
                <c:pt idx="1">
                  <c:v>1957.0</c:v>
                </c:pt>
                <c:pt idx="2">
                  <c:v>1962.0</c:v>
                </c:pt>
                <c:pt idx="3">
                  <c:v>1967.0</c:v>
                </c:pt>
                <c:pt idx="4">
                  <c:v>1972.0</c:v>
                </c:pt>
                <c:pt idx="5">
                  <c:v>1977.0</c:v>
                </c:pt>
                <c:pt idx="6">
                  <c:v>1982.0</c:v>
                </c:pt>
                <c:pt idx="7">
                  <c:v>1987.0</c:v>
                </c:pt>
                <c:pt idx="8">
                  <c:v>1992.0</c:v>
                </c:pt>
                <c:pt idx="9">
                  <c:v>1997.0</c:v>
                </c:pt>
                <c:pt idx="10">
                  <c:v>2002.0</c:v>
                </c:pt>
                <c:pt idx="11">
                  <c:v>2007.0</c:v>
                </c:pt>
                <c:pt idx="12">
                  <c:v>2012.0</c:v>
                </c:pt>
                <c:pt idx="13">
                  <c:v>2013.0</c:v>
                </c:pt>
              </c:numCache>
            </c:numRef>
          </c:cat>
          <c:val>
            <c:numRef>
              <c:f>[1]Sheet4!$B$4:$O$4</c:f>
              <c:numCache>
                <c:formatCode>General</c:formatCode>
                <c:ptCount val="14"/>
                <c:pt idx="0">
                  <c:v>0.240935748307034</c:v>
                </c:pt>
                <c:pt idx="1">
                  <c:v>0.265425201563061</c:v>
                </c:pt>
                <c:pt idx="2">
                  <c:v>0.238011538407019</c:v>
                </c:pt>
                <c:pt idx="3">
                  <c:v>0.229725802671666</c:v>
                </c:pt>
                <c:pt idx="4">
                  <c:v>0.18337968489342</c:v>
                </c:pt>
                <c:pt idx="5">
                  <c:v>0.139127629676625</c:v>
                </c:pt>
                <c:pt idx="6">
                  <c:v>0.127031382168659</c:v>
                </c:pt>
                <c:pt idx="7">
                  <c:v>0.127202052665522</c:v>
                </c:pt>
                <c:pt idx="8">
                  <c:v>0.118017195703007</c:v>
                </c:pt>
                <c:pt idx="9">
                  <c:v>0.117361687333286</c:v>
                </c:pt>
                <c:pt idx="10">
                  <c:v>0.125306716238888</c:v>
                </c:pt>
                <c:pt idx="11">
                  <c:v>0.122230773641488</c:v>
                </c:pt>
                <c:pt idx="12">
                  <c:v>0.105655262185262</c:v>
                </c:pt>
                <c:pt idx="13">
                  <c:v>0.100814867365559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499144"/>
        <c:axId val="-2140496136"/>
      </c:barChart>
      <c:lineChart>
        <c:grouping val="standard"/>
        <c:varyColors val="0"/>
        <c:ser>
          <c:idx val="1"/>
          <c:order val="1"/>
          <c:tx>
            <c:v>Percentage of GDP</c:v>
          </c:tx>
          <c:marker>
            <c:symbol val="none"/>
          </c:marker>
          <c:val>
            <c:numRef>
              <c:f>[1]Sheet4!$B$6:$O$6</c:f>
              <c:numCache>
                <c:formatCode>General</c:formatCode>
                <c:ptCount val="14"/>
                <c:pt idx="0">
                  <c:v>0.0202230078868643</c:v>
                </c:pt>
                <c:pt idx="1">
                  <c:v>0.0265666308696568</c:v>
                </c:pt>
                <c:pt idx="2">
                  <c:v>0.0277491323748141</c:v>
                </c:pt>
                <c:pt idx="3">
                  <c:v>0.0284391319484739</c:v>
                </c:pt>
                <c:pt idx="4">
                  <c:v>0.0270014574235808</c:v>
                </c:pt>
                <c:pt idx="5">
                  <c:v>0.0216464261744966</c:v>
                </c:pt>
                <c:pt idx="6">
                  <c:v>0.0199220059790732</c:v>
                </c:pt>
                <c:pt idx="7">
                  <c:v>0.0202952190875118</c:v>
                </c:pt>
                <c:pt idx="8">
                  <c:v>0.0208768677075528</c:v>
                </c:pt>
                <c:pt idx="9">
                  <c:v>0.0199121686705001</c:v>
                </c:pt>
                <c:pt idx="10">
                  <c:v>0.0234180259621954</c:v>
                </c:pt>
                <c:pt idx="11">
                  <c:v>0.0225207865253909</c:v>
                </c:pt>
                <c:pt idx="12">
                  <c:v>0.0206229088905808</c:v>
                </c:pt>
                <c:pt idx="13">
                  <c:v>0.0193547626636312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0489768"/>
        <c:axId val="-2140493000"/>
      </c:lineChart>
      <c:catAx>
        <c:axId val="-2140499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-2140496136"/>
        <c:crosses val="autoZero"/>
        <c:auto val="1"/>
        <c:lblAlgn val="ctr"/>
        <c:lblOffset val="100"/>
        <c:noMultiLvlLbl val="0"/>
      </c:catAx>
      <c:valAx>
        <c:axId val="-214049613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-2140499144"/>
        <c:crosses val="autoZero"/>
        <c:crossBetween val="between"/>
      </c:valAx>
      <c:valAx>
        <c:axId val="-21404930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-2140489768"/>
        <c:crosses val="max"/>
        <c:crossBetween val="between"/>
      </c:valAx>
      <c:catAx>
        <c:axId val="-2140489768"/>
        <c:scaling>
          <c:orientation val="minMax"/>
        </c:scaling>
        <c:delete val="1"/>
        <c:axPos val="b"/>
        <c:majorTickMark val="out"/>
        <c:minorTickMark val="none"/>
        <c:tickLblPos val="nextTo"/>
        <c:crossAx val="-2140493000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  <c:txPr>
        <a:bodyPr/>
        <a:lstStyle/>
        <a:p>
          <a:pPr>
            <a:defRPr sz="12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Real Per Capita State-Local Capital Outlay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Sheet2!$C$4:$P$4</c:f>
              <c:numCache>
                <c:formatCode>General</c:formatCode>
                <c:ptCount val="14"/>
                <c:pt idx="0">
                  <c:v>1952.0</c:v>
                </c:pt>
                <c:pt idx="1">
                  <c:v>1957.0</c:v>
                </c:pt>
                <c:pt idx="2">
                  <c:v>1962.0</c:v>
                </c:pt>
                <c:pt idx="3">
                  <c:v>1967.0</c:v>
                </c:pt>
                <c:pt idx="4">
                  <c:v>1972.0</c:v>
                </c:pt>
                <c:pt idx="5">
                  <c:v>1977.0</c:v>
                </c:pt>
                <c:pt idx="6">
                  <c:v>1982.0</c:v>
                </c:pt>
                <c:pt idx="7">
                  <c:v>1987.0</c:v>
                </c:pt>
                <c:pt idx="8">
                  <c:v>1992.0</c:v>
                </c:pt>
                <c:pt idx="9">
                  <c:v>1997.0</c:v>
                </c:pt>
                <c:pt idx="10">
                  <c:v>2002.0</c:v>
                </c:pt>
                <c:pt idx="11">
                  <c:v>2007.0</c:v>
                </c:pt>
                <c:pt idx="12">
                  <c:v>2012.0</c:v>
                </c:pt>
                <c:pt idx="13">
                  <c:v>2013.0</c:v>
                </c:pt>
              </c:numCache>
            </c:numRef>
          </c:cat>
          <c:val>
            <c:numRef>
              <c:f>Sheet2!$C$6:$P$6</c:f>
              <c:numCache>
                <c:formatCode>"$"#,##0</c:formatCode>
                <c:ptCount val="14"/>
                <c:pt idx="0">
                  <c:v>410.4702192518369</c:v>
                </c:pt>
                <c:pt idx="1">
                  <c:v>601.8682378164353</c:v>
                </c:pt>
                <c:pt idx="2">
                  <c:v>684.1349670932724</c:v>
                </c:pt>
                <c:pt idx="3">
                  <c:v>847.5688542011131</c:v>
                </c:pt>
                <c:pt idx="4">
                  <c:v>906.0</c:v>
                </c:pt>
                <c:pt idx="5" formatCode="&quot;$&quot;#,##0;[Red]\-&quot;$&quot;#,##0">
                  <c:v>790.0</c:v>
                </c:pt>
                <c:pt idx="6" formatCode="&quot;$&quot;#,##0;[Red]\-&quot;$&quot;#,##0">
                  <c:v>694.0</c:v>
                </c:pt>
                <c:pt idx="7" formatCode="&quot;$&quot;#,##0;[Red]\-&quot;$&quot;#,##0">
                  <c:v>837.0</c:v>
                </c:pt>
                <c:pt idx="8" formatCode="&quot;$&quot;#,##0;[Red]\-&quot;$&quot;#,##0">
                  <c:v>884.0</c:v>
                </c:pt>
                <c:pt idx="9" formatCode="&quot;$&quot;#,##0;[Red]\-&quot;$&quot;#,##0">
                  <c:v>913.0</c:v>
                </c:pt>
                <c:pt idx="10" formatCode="&quot;$&quot;#,##0;[Red]\-&quot;$&quot;#,##0">
                  <c:v>1157.0</c:v>
                </c:pt>
                <c:pt idx="11" formatCode="&quot;$&quot;#,##0;[Red]\-&quot;$&quot;#,##0">
                  <c:v>1216.0</c:v>
                </c:pt>
                <c:pt idx="12" formatCode="&quot;$&quot;#,##0;[Red]\-&quot;$&quot;#,##0">
                  <c:v>1076.0</c:v>
                </c:pt>
                <c:pt idx="13" formatCode="&quot;$&quot;#,##0;[Red]\-&quot;$&quot;#,##0">
                  <c:v>1021.0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41755544"/>
        <c:axId val="-2141744456"/>
      </c:barChart>
      <c:catAx>
        <c:axId val="-2141755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Fiscal</a:t>
                </a:r>
                <a:r>
                  <a:rPr lang="en-US" sz="1200" baseline="0"/>
                  <a:t> Year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-2141744456"/>
        <c:crosses val="autoZero"/>
        <c:auto val="1"/>
        <c:lblAlgn val="ctr"/>
        <c:lblOffset val="100"/>
        <c:noMultiLvlLbl val="0"/>
      </c:catAx>
      <c:valAx>
        <c:axId val="-2141744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2012 dollars</a:t>
                </a:r>
              </a:p>
            </c:rich>
          </c:tx>
          <c:layout/>
          <c:overlay val="0"/>
        </c:title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-2141755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8841"/>
            <a:ext cx="7772400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0807"/>
            <a:ext cx="7772400" cy="2102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Gotham Book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C0D78-68C0-C049-9E90-FAA003C2BB4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Gotham Book" pitchFamily="49" charset="0"/>
                <a:cs typeface="Gotham Book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1B670-B02E-254B-8414-F12BF5722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8606"/>
            <a:ext cx="8229600" cy="4802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8229600" cy="4066495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800" b="0" i="0">
                <a:solidFill>
                  <a:schemeClr val="tx1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chemeClr val="tx1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/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C0D78-68C0-C049-9E90-FAA003C2BB4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Gotham Book" pitchFamily="49" charset="0"/>
                <a:cs typeface="Gotham Book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1B670-B02E-254B-8414-F12BF5722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154"/>
            <a:ext cx="8229600" cy="8750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800" b="0" i="0">
                <a:solidFill>
                  <a:schemeClr val="tx1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chemeClr val="tx1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/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400" b="0" i="0">
                <a:solidFill>
                  <a:schemeClr val="tx1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18C0D78-68C0-C049-9E90-FAA003C2BB4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ea typeface="Gotham Book" pitchFamily="49" charset="0"/>
                <a:cs typeface="Gotham Book" pitchFamily="49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341B670-B02E-254B-8414-F12BF5722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873"/>
            <a:ext cx="8229600" cy="8217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1011"/>
            <a:ext cx="8229600" cy="4024165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400" b="0" i="0" baseline="0">
                <a:solidFill>
                  <a:schemeClr val="tx1"/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000" b="0" i="0">
                <a:solidFill>
                  <a:schemeClr val="tx1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/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C0D78-68C0-C049-9E90-FAA003C2BB4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Gotham Book" pitchFamily="49" charset="0"/>
                <a:cs typeface="Gotham Book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1B670-B02E-254B-8414-F12BF5722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5091"/>
            <a:ext cx="8229600" cy="7251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905"/>
            <a:ext cx="8229600" cy="4419600"/>
          </a:xfrm>
          <a:prstGeom prst="rect">
            <a:avLst/>
          </a:prstGeom>
        </p:spPr>
        <p:txBody>
          <a:bodyPr wrap="square" numCol="1" anchor="t"/>
          <a:lstStyle>
            <a:lvl1pPr marL="457200" indent="-4572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2400" b="0" i="0" baseline="0">
                <a:solidFill>
                  <a:schemeClr val="tx1"/>
                </a:solidFill>
                <a:latin typeface="Gotham Book"/>
                <a:cs typeface="Gotham Book"/>
              </a:defRPr>
            </a:lvl1pPr>
            <a:lvl2pPr marL="457200" indent="18288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000" b="0" i="0">
                <a:solidFill>
                  <a:schemeClr val="tx1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/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C0D78-68C0-C049-9E90-FAA003C2BB4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Gotham Book" pitchFamily="49" charset="0"/>
                <a:cs typeface="Gotham Book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1B670-B02E-254B-8414-F12BF5722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Gotham Book" pitchFamily="49" charset="0"/>
              </a:defRPr>
            </a:lvl1pPr>
          </a:lstStyle>
          <a:p>
            <a:fld id="{118C0D78-68C0-C049-9E90-FAA003C2BB4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595959"/>
                </a:solidFill>
                <a:latin typeface="Gotham Book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  <a:latin typeface="Gotham Book" pitchFamily="49" charset="0"/>
              </a:defRPr>
            </a:lvl1pPr>
          </a:lstStyle>
          <a:p>
            <a:fld id="{8341B670-B02E-254B-8414-F12BF57220EB}" type="slidenum">
              <a:rPr lang="en-US" smtClean="0"/>
              <a:t>‹#›</a:t>
            </a:fld>
            <a:endParaRPr lang="en-US"/>
          </a:p>
        </p:txBody>
      </p:sp>
      <p:pic>
        <p:nvPicPr>
          <p:cNvPr id="1029" name="Picture 10" descr="MSU thinner spear_green RGB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 descr="PP banner wordmark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75" y="0"/>
            <a:ext cx="9140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Excel_Sheet2.xlsx"/><Relationship Id="rId5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Excel_Sheet3.xlsx"/><Relationship Id="rId5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Excel_Sheet4.xlsx"/><Relationship Id="rId5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Excel_Sheet5.xlsx"/><Relationship Id="rId5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Excel_Sheet6.xlsx"/><Relationship Id="rId5" Type="http://schemas.openxmlformats.org/officeDocument/2006/relationships/image" Target="../media/image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7.xlsx"/><Relationship Id="rId4" Type="http://schemas.openxmlformats.org/officeDocument/2006/relationships/image" Target="../media/image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package" Target="../embeddings/Microsoft_Excel_Sheet8.xls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package" Target="../embeddings/Microsoft_Excel_Sheet9.xlsx"/><Relationship Id="rId5" Type="http://schemas.openxmlformats.org/officeDocument/2006/relationships/image" Target="../media/image1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package" Target="../embeddings/Microsoft_Excel_Sheet10.xlsx"/><Relationship Id="rId5" Type="http://schemas.openxmlformats.org/officeDocument/2006/relationships/image" Target="../media/image12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Infrastructure Spending:</a:t>
            </a:r>
            <a:br>
              <a:rPr lang="en-US" dirty="0" smtClean="0"/>
            </a:br>
            <a:r>
              <a:rPr lang="en-US" dirty="0" smtClean="0"/>
              <a:t>After the Great Recession and Historically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0807"/>
            <a:ext cx="7772400" cy="2997460"/>
          </a:xfrm>
        </p:spPr>
        <p:txBody>
          <a:bodyPr/>
          <a:lstStyle/>
          <a:p>
            <a:r>
              <a:rPr lang="en-US" dirty="0" smtClean="0"/>
              <a:t>Ronald Fisher</a:t>
            </a:r>
          </a:p>
          <a:p>
            <a:r>
              <a:rPr lang="en-US" dirty="0" smtClean="0"/>
              <a:t>Michigan State University</a:t>
            </a:r>
          </a:p>
          <a:p>
            <a:endParaRPr lang="en-US" dirty="0"/>
          </a:p>
          <a:p>
            <a:r>
              <a:rPr lang="en-US" dirty="0" smtClean="0"/>
              <a:t>National Tax Association, November 2016</a:t>
            </a:r>
          </a:p>
          <a:p>
            <a:endParaRPr lang="en-US" dirty="0"/>
          </a:p>
          <a:p>
            <a:r>
              <a:rPr lang="en-US" dirty="0" smtClean="0"/>
              <a:t>(Work in progress)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7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State-by-State Changes in Capital Spending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Decrease in relative capital spending is widespread</a:t>
            </a:r>
          </a:p>
          <a:p>
            <a:pPr lvl="1"/>
            <a:r>
              <a:rPr lang="en-US" dirty="0" smtClean="0"/>
              <a:t>More than 40 states plus DC</a:t>
            </a:r>
          </a:p>
          <a:p>
            <a:r>
              <a:rPr lang="en-US" dirty="0" smtClean="0"/>
              <a:t>Interstate differences, mostly in the magnitude of the decrease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5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570342"/>
              </p:ext>
            </p:extLst>
          </p:nvPr>
        </p:nvGraphicFramePr>
        <p:xfrm>
          <a:off x="118533" y="677333"/>
          <a:ext cx="8906933" cy="5670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945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815826"/>
              </p:ext>
            </p:extLst>
          </p:nvPr>
        </p:nvGraphicFramePr>
        <p:xfrm>
          <a:off x="118532" y="521368"/>
          <a:ext cx="9025467" cy="581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20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553275"/>
              </p:ext>
            </p:extLst>
          </p:nvPr>
        </p:nvGraphicFramePr>
        <p:xfrm>
          <a:off x="63500" y="1134533"/>
          <a:ext cx="9017000" cy="4487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Worksheet" r:id="rId4" imgW="9017000" imgH="2679700" progId="Excel.Sheet.12">
                  <p:embed/>
                </p:oleObj>
              </mc:Choice>
              <mc:Fallback>
                <p:oleObj name="Worksheet" r:id="rId4" imgW="9017000" imgH="2679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00" y="1134533"/>
                        <a:ext cx="9017000" cy="4487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246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492383"/>
              </p:ext>
            </p:extLst>
          </p:nvPr>
        </p:nvGraphicFramePr>
        <p:xfrm>
          <a:off x="237067" y="660400"/>
          <a:ext cx="8771466" cy="5687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773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State-by-State Changes in Capital Spending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the differences?</a:t>
            </a:r>
          </a:p>
          <a:p>
            <a:r>
              <a:rPr lang="en-US" dirty="0" smtClean="0"/>
              <a:t>Simple descriptive analysis suggests that larger population states had smaller decreases</a:t>
            </a:r>
          </a:p>
          <a:p>
            <a:r>
              <a:rPr lang="en-US" dirty="0" smtClean="0"/>
              <a:t>Other initial characteristics – income &amp; debt – not significant</a:t>
            </a:r>
          </a:p>
          <a:p>
            <a:r>
              <a:rPr lang="en-US" dirty="0" smtClean="0"/>
              <a:t>Medicaid expansion, as a proxy for new expenditure demands, also not significant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756121"/>
              </p:ext>
            </p:extLst>
          </p:nvPr>
        </p:nvGraphicFramePr>
        <p:xfrm>
          <a:off x="186267" y="694267"/>
          <a:ext cx="8788400" cy="5598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Worksheet" r:id="rId4" imgW="5638800" imgH="5727700" progId="Excel.Sheet.12">
                  <p:embed/>
                </p:oleObj>
              </mc:Choice>
              <mc:Fallback>
                <p:oleObj name="Worksheet" r:id="rId4" imgW="5638800" imgH="572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267" y="694267"/>
                        <a:ext cx="8788400" cy="5598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85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53234"/>
              </p:ext>
            </p:extLst>
          </p:nvPr>
        </p:nvGraphicFramePr>
        <p:xfrm>
          <a:off x="186267" y="728132"/>
          <a:ext cx="8805333" cy="5564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Worksheet" r:id="rId4" imgW="6375400" imgH="5727700" progId="Excel.Sheet.12">
                  <p:embed/>
                </p:oleObj>
              </mc:Choice>
              <mc:Fallback>
                <p:oleObj name="Worksheet" r:id="rId4" imgW="6375400" imgH="572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267" y="728132"/>
                        <a:ext cx="8805333" cy="5564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249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State-by-State Changes in Capital Spending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Simple, explanatory differencing analysis suggests the following:</a:t>
            </a:r>
          </a:p>
          <a:p>
            <a:r>
              <a:rPr lang="en-US" dirty="0" smtClean="0"/>
              <a:t>Change in real per capita capital outlay</a:t>
            </a:r>
          </a:p>
          <a:p>
            <a:pPr lvl="1"/>
            <a:r>
              <a:rPr lang="en-US" dirty="0" smtClean="0"/>
              <a:t>Population change (-); change in real per capita income (+); prior debt (+)</a:t>
            </a:r>
          </a:p>
          <a:p>
            <a:r>
              <a:rPr lang="en-US" dirty="0" smtClean="0"/>
              <a:t>Change in capital outlay share of expenditure</a:t>
            </a:r>
          </a:p>
          <a:p>
            <a:pPr lvl="1"/>
            <a:r>
              <a:rPr lang="en-US" dirty="0"/>
              <a:t>Population change (-); change in real per capita income (+</a:t>
            </a:r>
            <a:r>
              <a:rPr lang="en-US" dirty="0" smtClean="0"/>
              <a:t>); prior debt (+)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4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126070"/>
              </p:ext>
            </p:extLst>
          </p:nvPr>
        </p:nvGraphicFramePr>
        <p:xfrm>
          <a:off x="118533" y="745066"/>
          <a:ext cx="8906934" cy="5547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Worksheet" r:id="rId4" imgW="7340600" imgH="5727700" progId="Excel.Sheet.12">
                  <p:embed/>
                </p:oleObj>
              </mc:Choice>
              <mc:Fallback>
                <p:oleObj name="Worksheet" r:id="rId4" imgW="7340600" imgH="572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533" y="745066"/>
                        <a:ext cx="8906934" cy="5547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35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State-Local Capital Spending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Substantial in FY 2013</a:t>
            </a:r>
          </a:p>
          <a:p>
            <a:pPr lvl="1"/>
            <a:r>
              <a:rPr lang="en-US" dirty="0"/>
              <a:t>$</a:t>
            </a:r>
            <a:r>
              <a:rPr lang="en-US" dirty="0" smtClean="0"/>
              <a:t>323 billion</a:t>
            </a:r>
          </a:p>
          <a:p>
            <a:pPr lvl="1"/>
            <a:r>
              <a:rPr lang="en-US" dirty="0" smtClean="0"/>
              <a:t>1.9% of GDP</a:t>
            </a:r>
          </a:p>
          <a:p>
            <a:pPr lvl="1"/>
            <a:r>
              <a:rPr lang="en-US" dirty="0" smtClean="0"/>
              <a:t>$1,000 per person </a:t>
            </a:r>
          </a:p>
          <a:p>
            <a:pPr lvl="1"/>
            <a:r>
              <a:rPr lang="en-US" dirty="0" smtClean="0"/>
              <a:t>10% of state-local expenditure</a:t>
            </a:r>
          </a:p>
          <a:p>
            <a:r>
              <a:rPr lang="en-US" dirty="0" smtClean="0"/>
              <a:t>Infrastructure Depreciation</a:t>
            </a:r>
          </a:p>
          <a:p>
            <a:r>
              <a:rPr lang="en-US" dirty="0" smtClean="0"/>
              <a:t>Effects on Economic Growth</a:t>
            </a:r>
          </a:p>
          <a:p>
            <a:r>
              <a:rPr lang="en-US" dirty="0" smtClean="0"/>
              <a:t>Recessions</a:t>
            </a:r>
          </a:p>
          <a:p>
            <a:pPr lvl="1"/>
            <a:r>
              <a:rPr lang="en-US" dirty="0" smtClean="0"/>
              <a:t>2001, 2007-09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807695"/>
              </p:ext>
            </p:extLst>
          </p:nvPr>
        </p:nvGraphicFramePr>
        <p:xfrm>
          <a:off x="133350" y="711200"/>
          <a:ext cx="8877300" cy="558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Worksheet" r:id="rId4" imgW="8877300" imgH="5727700" progId="Excel.Sheet.12">
                  <p:embed/>
                </p:oleObj>
              </mc:Choice>
              <mc:Fallback>
                <p:oleObj name="Worksheet" r:id="rId4" imgW="8877300" imgH="572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350" y="711200"/>
                        <a:ext cx="8877300" cy="558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52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Composition of Capital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Highways the largest category in both years</a:t>
            </a:r>
          </a:p>
          <a:p>
            <a:r>
              <a:rPr lang="en-US" dirty="0" smtClean="0"/>
              <a:t>Highways, higher education, and utilities increased between 2007 and 2013</a:t>
            </a:r>
          </a:p>
          <a:p>
            <a:r>
              <a:rPr lang="en-US" dirty="0" smtClean="0"/>
              <a:t>Elementary &amp; </a:t>
            </a:r>
            <a:r>
              <a:rPr lang="en-US" dirty="0"/>
              <a:t>s</a:t>
            </a:r>
            <a:r>
              <a:rPr lang="en-US" dirty="0" smtClean="0"/>
              <a:t>econdary education decreased </a:t>
            </a:r>
            <a:r>
              <a:rPr lang="en-US" dirty="0"/>
              <a:t>between 2007 and </a:t>
            </a:r>
            <a:r>
              <a:rPr lang="en-US" dirty="0" smtClean="0"/>
              <a:t>2013</a:t>
            </a:r>
          </a:p>
          <a:p>
            <a:r>
              <a:rPr lang="en-US" dirty="0" smtClean="0"/>
              <a:t>Small changes in other categories of state-local capital spending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7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51671"/>
              </p:ext>
            </p:extLst>
          </p:nvPr>
        </p:nvGraphicFramePr>
        <p:xfrm>
          <a:off x="54843" y="745066"/>
          <a:ext cx="8972645" cy="5350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Worksheet" r:id="rId4" imgW="6197600" imgH="3403600" progId="Excel.Sheet.12">
                  <p:embed/>
                </p:oleObj>
              </mc:Choice>
              <mc:Fallback>
                <p:oleObj name="Worksheet" r:id="rId4" imgW="6197600" imgH="3403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43" y="745066"/>
                        <a:ext cx="8972645" cy="5350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72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Capital Outlay Historically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8229600" cy="4256465"/>
          </a:xfrm>
        </p:spPr>
        <p:txBody>
          <a:bodyPr/>
          <a:lstStyle/>
          <a:p>
            <a:r>
              <a:rPr lang="en-US" dirty="0"/>
              <a:t>In the 1957 to 1967 period, state and local government capital spending was consistently greater than 3.5 percent of personal </a:t>
            </a:r>
            <a:r>
              <a:rPr lang="en-US" dirty="0" smtClean="0"/>
              <a:t>income.</a:t>
            </a:r>
          </a:p>
          <a:p>
            <a:pPr lvl="1"/>
            <a:r>
              <a:rPr lang="en-US" dirty="0" smtClean="0"/>
              <a:t>Since </a:t>
            </a:r>
            <a:r>
              <a:rPr lang="en-US" dirty="0"/>
              <a:t>2011, state and local government capital spending has been less than 2.5 percent of personal income. 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period 1952 to 1967, capital spending </a:t>
            </a:r>
            <a:r>
              <a:rPr lang="en-US" dirty="0" smtClean="0"/>
              <a:t>averaged more than 2.5 percent of GDP</a:t>
            </a:r>
          </a:p>
          <a:p>
            <a:pPr lvl="1"/>
            <a:r>
              <a:rPr lang="en-US" dirty="0" smtClean="0"/>
              <a:t> Less than 2 percent currently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2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Capital Outlay Historically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period 1952 to 1967, capital spending accounted for more than 20 percent of total state and local government expenditure </a:t>
            </a:r>
          </a:p>
          <a:p>
            <a:pPr lvl="1"/>
            <a:r>
              <a:rPr lang="en-US" dirty="0"/>
              <a:t>Compared to 10 percent recently.</a:t>
            </a:r>
          </a:p>
          <a:p>
            <a:r>
              <a:rPr lang="en-US" dirty="0" smtClean="0"/>
              <a:t>Capital spending in relative terms increased during the recessions since 2000, but remained less than the peak period in the 1950s and 1960s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34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088224"/>
              </p:ext>
            </p:extLst>
          </p:nvPr>
        </p:nvGraphicFramePr>
        <p:xfrm>
          <a:off x="0" y="508000"/>
          <a:ext cx="9143999" cy="58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341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973043"/>
              </p:ext>
            </p:extLst>
          </p:nvPr>
        </p:nvGraphicFramePr>
        <p:xfrm>
          <a:off x="84667" y="643467"/>
          <a:ext cx="9059333" cy="570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143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979959"/>
              </p:ext>
            </p:extLst>
          </p:nvPr>
        </p:nvGraphicFramePr>
        <p:xfrm>
          <a:off x="118533" y="677333"/>
          <a:ext cx="8906934" cy="566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171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Capital Outlay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Capital spending relative to income (GDP or personal income) </a:t>
            </a:r>
            <a:r>
              <a:rPr lang="en-US" dirty="0" smtClean="0"/>
              <a:t>and </a:t>
            </a:r>
            <a:r>
              <a:rPr lang="en-US" dirty="0" smtClean="0"/>
              <a:t>relative to state-local expenditure has declined</a:t>
            </a:r>
          </a:p>
          <a:p>
            <a:r>
              <a:rPr lang="en-US" dirty="0" smtClean="0"/>
              <a:t>But … capital spending relative to population and the general price level has </a:t>
            </a:r>
            <a:r>
              <a:rPr lang="en-US" dirty="0" smtClean="0">
                <a:solidFill>
                  <a:srgbClr val="FF0000"/>
                </a:solidFill>
              </a:rPr>
              <a:t>not declined</a:t>
            </a:r>
          </a:p>
          <a:p>
            <a:r>
              <a:rPr lang="en-US" dirty="0" smtClean="0"/>
              <a:t>Is demand for public capital services proportional to population or income?</a:t>
            </a:r>
          </a:p>
          <a:p>
            <a:pPr lvl="1"/>
            <a:r>
              <a:rPr lang="en-US" dirty="0" smtClean="0"/>
              <a:t>Changes in prices of complements; i.e. cars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5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496810"/>
              </p:ext>
            </p:extLst>
          </p:nvPr>
        </p:nvGraphicFramePr>
        <p:xfrm>
          <a:off x="338667" y="711200"/>
          <a:ext cx="84328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Worksheet" r:id="rId3" imgW="5753100" imgH="5041900" progId="Excel.Sheet.12">
                  <p:embed/>
                </p:oleObj>
              </mc:Choice>
              <mc:Fallback>
                <p:oleObj name="Worksheet" r:id="rId3" imgW="5753100" imgH="5041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667" y="711200"/>
                        <a:ext cx="84328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5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8229600" cy="4239532"/>
          </a:xfrm>
        </p:spPr>
        <p:txBody>
          <a:bodyPr/>
          <a:lstStyle/>
          <a:p>
            <a:r>
              <a:rPr lang="en-US" dirty="0"/>
              <a:t>Begins December 2007 = Middle of FY 2008 for most state governments (July 2007-June 2008)</a:t>
            </a:r>
          </a:p>
          <a:p>
            <a:r>
              <a:rPr lang="en-US" dirty="0"/>
              <a:t>Ends June 2009 = End of FY 2009 in most cases (July 2008-June 2009)</a:t>
            </a:r>
          </a:p>
          <a:p>
            <a:r>
              <a:rPr lang="en-US" dirty="0"/>
              <a:t>FY 2007 clearly before the Recession</a:t>
            </a:r>
          </a:p>
          <a:p>
            <a:r>
              <a:rPr lang="en-US" dirty="0"/>
              <a:t>FY 2010 after the Recession, but budget planning during the Recession</a:t>
            </a:r>
          </a:p>
          <a:p>
            <a:r>
              <a:rPr lang="en-US" dirty="0"/>
              <a:t>FY 2011 first real post-Recession year</a:t>
            </a:r>
          </a:p>
          <a:p>
            <a:r>
              <a:rPr lang="en-US" dirty="0" smtClean="0"/>
              <a:t>ARRA, February 2009 (FY 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4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Capital Investment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Society of Civil Engineers</a:t>
            </a:r>
          </a:p>
          <a:p>
            <a:r>
              <a:rPr lang="en-US" dirty="0" smtClean="0"/>
              <a:t>Original expenditure; Construction-cost changes</a:t>
            </a:r>
          </a:p>
          <a:p>
            <a:r>
              <a:rPr lang="en-US" dirty="0" smtClean="0"/>
              <a:t>Replicate initial expenditure based on fiscal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8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924919"/>
              </p:ext>
            </p:extLst>
          </p:nvPr>
        </p:nvGraphicFramePr>
        <p:xfrm>
          <a:off x="74105" y="778933"/>
          <a:ext cx="8995790" cy="5317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Worksheet" r:id="rId4" imgW="7353300" imgH="3695700" progId="Excel.Sheet.12">
                  <p:embed/>
                </p:oleObj>
              </mc:Choice>
              <mc:Fallback>
                <p:oleObj name="Worksheet" r:id="rId4" imgW="7353300" imgH="369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105" y="778933"/>
                        <a:ext cx="8995790" cy="5317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3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437843"/>
              </p:ext>
            </p:extLst>
          </p:nvPr>
        </p:nvGraphicFramePr>
        <p:xfrm>
          <a:off x="152400" y="795867"/>
          <a:ext cx="8839200" cy="516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Worksheet" r:id="rId4" imgW="11099800" imgH="3695700" progId="Excel.Sheet.12">
                  <p:embed/>
                </p:oleObj>
              </mc:Choice>
              <mc:Fallback>
                <p:oleObj name="Worksheet" r:id="rId4" imgW="11099800" imgH="369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795867"/>
                        <a:ext cx="8839200" cy="5164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7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202063"/>
              </p:ext>
            </p:extLst>
          </p:nvPr>
        </p:nvGraphicFramePr>
        <p:xfrm>
          <a:off x="39263" y="745067"/>
          <a:ext cx="8998074" cy="5418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Worksheet" r:id="rId4" imgW="7734300" imgH="3886200" progId="Excel.Sheet.12">
                  <p:embed/>
                </p:oleObj>
              </mc:Choice>
              <mc:Fallback>
                <p:oleObj name="Worksheet" r:id="rId4" imgW="7734300" imgH="3886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63" y="745067"/>
                        <a:ext cx="8998074" cy="5418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837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Capital Investment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Replicate 1950s-60s expenditure</a:t>
            </a:r>
          </a:p>
          <a:p>
            <a:pPr lvl="1"/>
            <a:r>
              <a:rPr lang="en-US" dirty="0" smtClean="0"/>
              <a:t>$430-$550 billion annually</a:t>
            </a:r>
          </a:p>
          <a:p>
            <a:pPr lvl="1"/>
            <a:r>
              <a:rPr lang="en-US" dirty="0" smtClean="0"/>
              <a:t>$100-$200 billion annual </a:t>
            </a:r>
            <a:r>
              <a:rPr lang="en-US" dirty="0" smtClean="0">
                <a:solidFill>
                  <a:srgbClr val="FF0000"/>
                </a:solidFill>
              </a:rPr>
              <a:t>increase</a:t>
            </a:r>
          </a:p>
          <a:p>
            <a:pPr lvl="1"/>
            <a:r>
              <a:rPr lang="en-US" dirty="0" smtClean="0"/>
              <a:t>$325 billion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$400-$500+ billion</a:t>
            </a:r>
            <a:endParaRPr lang="en-US" dirty="0" smtClean="0"/>
          </a:p>
          <a:p>
            <a:r>
              <a:rPr lang="en-US" dirty="0" smtClean="0"/>
              <a:t>ASCE</a:t>
            </a:r>
          </a:p>
          <a:p>
            <a:pPr lvl="1"/>
            <a:r>
              <a:rPr lang="en-US" dirty="0" smtClean="0"/>
              <a:t>America’s Infrastructure Report Card 2013</a:t>
            </a:r>
          </a:p>
          <a:p>
            <a:pPr lvl="1"/>
            <a:r>
              <a:rPr lang="en-US" dirty="0" smtClean="0"/>
              <a:t>$3.6 trillion by 2020</a:t>
            </a:r>
          </a:p>
          <a:p>
            <a:pPr lvl="1"/>
            <a:r>
              <a:rPr lang="en-US" dirty="0" smtClean="0"/>
              <a:t>$515 billion annually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3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Work/Issues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Explanation for capital spending decline</a:t>
            </a:r>
          </a:p>
          <a:p>
            <a:r>
              <a:rPr lang="en-US" dirty="0" smtClean="0"/>
              <a:t>Time series analysis of capital spending</a:t>
            </a:r>
          </a:p>
          <a:p>
            <a:r>
              <a:rPr lang="en-US" dirty="0" smtClean="0"/>
              <a:t>Changes in the composition of capital spending</a:t>
            </a:r>
          </a:p>
          <a:p>
            <a:r>
              <a:rPr lang="en-US" dirty="0" smtClean="0"/>
              <a:t>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5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State-local Capital Expenditure?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Census Bureau data; definitions</a:t>
            </a:r>
          </a:p>
          <a:p>
            <a:r>
              <a:rPr lang="en-US" dirty="0" smtClean="0"/>
              <a:t>Construction of buildings, roads, and other improvements </a:t>
            </a:r>
          </a:p>
          <a:p>
            <a:r>
              <a:rPr lang="en-US" dirty="0" smtClean="0"/>
              <a:t>Purchases of equipment, land, and existing structures</a:t>
            </a:r>
          </a:p>
          <a:p>
            <a:r>
              <a:rPr lang="en-US" dirty="0" smtClean="0"/>
              <a:t>Payments on capital leases</a:t>
            </a:r>
          </a:p>
          <a:p>
            <a:r>
              <a:rPr lang="en-US" dirty="0" smtClean="0"/>
              <a:t>Distinguish between “construction” and “other”</a:t>
            </a:r>
          </a:p>
          <a:p>
            <a:pPr lvl="1"/>
            <a:r>
              <a:rPr lang="en-US" dirty="0" smtClean="0"/>
              <a:t>Not maintenance as opposed to new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Capital Outlay Since the Great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FY 2009</a:t>
            </a:r>
          </a:p>
          <a:p>
            <a:pPr lvl="1"/>
            <a:r>
              <a:rPr lang="en-US" dirty="0"/>
              <a:t>Real per capita spending decreased</a:t>
            </a:r>
          </a:p>
          <a:p>
            <a:pPr lvl="1"/>
            <a:r>
              <a:rPr lang="en-US" dirty="0"/>
              <a:t>Spending as a fraction of GDP and personal income decreased</a:t>
            </a:r>
          </a:p>
          <a:p>
            <a:pPr lvl="1"/>
            <a:r>
              <a:rPr lang="en-US" dirty="0"/>
              <a:t>Capital outlay as a fraction of total state-local spending </a:t>
            </a:r>
            <a:r>
              <a:rPr lang="en-US" dirty="0" smtClean="0"/>
              <a:t>decreased</a:t>
            </a:r>
          </a:p>
          <a:p>
            <a:r>
              <a:rPr lang="en-US" dirty="0" smtClean="0"/>
              <a:t>Spending increased during the recessions and fell after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04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Capital Outlay Since the Great Recession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Substantial </a:t>
            </a:r>
            <a:r>
              <a:rPr lang="en-US" dirty="0" smtClean="0"/>
              <a:t>changes since FY 2009</a:t>
            </a:r>
            <a:endParaRPr lang="en-US" dirty="0"/>
          </a:p>
          <a:p>
            <a:pPr lvl="1"/>
            <a:r>
              <a:rPr lang="en-US" dirty="0"/>
              <a:t>20 percent decrease in real per capita capital </a:t>
            </a:r>
            <a:r>
              <a:rPr lang="en-US" dirty="0" smtClean="0"/>
              <a:t>investment</a:t>
            </a:r>
          </a:p>
          <a:p>
            <a:pPr lvl="1"/>
            <a:r>
              <a:rPr lang="en-US" dirty="0" smtClean="0"/>
              <a:t>Half a percentage point decrease in capital investment share of GDP</a:t>
            </a:r>
          </a:p>
          <a:p>
            <a:pPr lvl="1"/>
            <a:r>
              <a:rPr lang="en-US" dirty="0" smtClean="0"/>
              <a:t>Two percentage point decrease in capital investment share of total state local expenditure </a:t>
            </a:r>
            <a:endParaRPr lang="en-US" dirty="0"/>
          </a:p>
          <a:p>
            <a:r>
              <a:rPr lang="en-US" dirty="0" smtClean="0"/>
              <a:t>Currently at levels back to 1990s and 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5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583367"/>
              </p:ext>
            </p:extLst>
          </p:nvPr>
        </p:nvGraphicFramePr>
        <p:xfrm>
          <a:off x="118533" y="514047"/>
          <a:ext cx="9025467" cy="582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83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315515"/>
              </p:ext>
            </p:extLst>
          </p:nvPr>
        </p:nvGraphicFramePr>
        <p:xfrm>
          <a:off x="118533" y="514047"/>
          <a:ext cx="9025467" cy="582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66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312208"/>
              </p:ext>
            </p:extLst>
          </p:nvPr>
        </p:nvGraphicFramePr>
        <p:xfrm>
          <a:off x="152400" y="677333"/>
          <a:ext cx="8839200" cy="566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32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SU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 Theme.thmx</Template>
  <TotalTime>653</TotalTime>
  <Words>865</Words>
  <Application>Microsoft Macintosh PowerPoint</Application>
  <PresentationFormat>On-screen Show (4:3)</PresentationFormat>
  <Paragraphs>116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MSU Theme</vt:lpstr>
      <vt:lpstr>Worksheet</vt:lpstr>
      <vt:lpstr>Microsoft Excel Sheet</vt:lpstr>
      <vt:lpstr>Infrastructure Spending: After the Great Recession and Historically</vt:lpstr>
      <vt:lpstr>State-Local Capital Spending</vt:lpstr>
      <vt:lpstr>Great Recession</vt:lpstr>
      <vt:lpstr>What is State-local Capital Expenditure?</vt:lpstr>
      <vt:lpstr>Capital Outlay Since the Great Recession</vt:lpstr>
      <vt:lpstr>Capital Outlay Since the Great Recession</vt:lpstr>
      <vt:lpstr>PowerPoint Presentation</vt:lpstr>
      <vt:lpstr>PowerPoint Presentation</vt:lpstr>
      <vt:lpstr>PowerPoint Presentation</vt:lpstr>
      <vt:lpstr>State-by-State Changes in Capital Spending</vt:lpstr>
      <vt:lpstr>PowerPoint Presentation</vt:lpstr>
      <vt:lpstr>PowerPoint Presentation</vt:lpstr>
      <vt:lpstr>PowerPoint Presentation</vt:lpstr>
      <vt:lpstr>PowerPoint Presentation</vt:lpstr>
      <vt:lpstr>State-by-State Changes in Capital Spending</vt:lpstr>
      <vt:lpstr>PowerPoint Presentation</vt:lpstr>
      <vt:lpstr>PowerPoint Presentation</vt:lpstr>
      <vt:lpstr>State-by-State Changes in Capital Spending</vt:lpstr>
      <vt:lpstr>PowerPoint Presentation</vt:lpstr>
      <vt:lpstr>PowerPoint Presentation</vt:lpstr>
      <vt:lpstr>Composition of Capital Investment</vt:lpstr>
      <vt:lpstr>PowerPoint Presentation</vt:lpstr>
      <vt:lpstr>Capital Outlay Historically</vt:lpstr>
      <vt:lpstr>Capital Outlay Historically</vt:lpstr>
      <vt:lpstr>PowerPoint Presentation</vt:lpstr>
      <vt:lpstr>PowerPoint Presentation</vt:lpstr>
      <vt:lpstr>PowerPoint Presentation</vt:lpstr>
      <vt:lpstr>Comparing Capital Outlay Over Time</vt:lpstr>
      <vt:lpstr>PowerPoint Presentation</vt:lpstr>
      <vt:lpstr>Capital Investment Projections</vt:lpstr>
      <vt:lpstr>PowerPoint Presentation</vt:lpstr>
      <vt:lpstr>PowerPoint Presentation</vt:lpstr>
      <vt:lpstr>PowerPoint Presentation</vt:lpstr>
      <vt:lpstr>Capital Investment Projections</vt:lpstr>
      <vt:lpstr>Further Work/Issues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Spending</dc:title>
  <dc:creator>Ron Fisher</dc:creator>
  <cp:lastModifiedBy>Ron Fisher</cp:lastModifiedBy>
  <cp:revision>60</cp:revision>
  <dcterms:created xsi:type="dcterms:W3CDTF">2016-10-30T15:16:07Z</dcterms:created>
  <dcterms:modified xsi:type="dcterms:W3CDTF">2016-11-10T02:19:39Z</dcterms:modified>
</cp:coreProperties>
</file>