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0"/>
  </p:notesMasterIdLst>
  <p:handoutMasterIdLst>
    <p:handoutMasterId r:id="rId21"/>
  </p:handoutMasterIdLst>
  <p:sldIdLst>
    <p:sldId id="501" r:id="rId2"/>
    <p:sldId id="625" r:id="rId3"/>
    <p:sldId id="626" r:id="rId4"/>
    <p:sldId id="623" r:id="rId5"/>
    <p:sldId id="431" r:id="rId6"/>
    <p:sldId id="502" r:id="rId7"/>
    <p:sldId id="503" r:id="rId8"/>
    <p:sldId id="509" r:id="rId9"/>
    <p:sldId id="622" r:id="rId10"/>
    <p:sldId id="629" r:id="rId11"/>
    <p:sldId id="630" r:id="rId12"/>
    <p:sldId id="631" r:id="rId13"/>
    <p:sldId id="632" r:id="rId14"/>
    <p:sldId id="633" r:id="rId15"/>
    <p:sldId id="634" r:id="rId16"/>
    <p:sldId id="636" r:id="rId17"/>
    <p:sldId id="638" r:id="rId18"/>
    <p:sldId id="639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89354" autoAdjust="0"/>
  </p:normalViewPr>
  <p:slideViewPr>
    <p:cSldViewPr>
      <p:cViewPr>
        <p:scale>
          <a:sx n="71" d="100"/>
          <a:sy n="71" d="100"/>
        </p:scale>
        <p:origin x="-1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50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35D3CB-95C7-4B00-99EB-791DDADBB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50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9F953-21CE-415F-B6B9-60879EDD2C8C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74BD0-D19C-4303-8FA2-04083C385E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0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EF2E9478-7C6D-40B2-A5DE-97B8AF4C74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25C1-16D9-47FF-BD3E-4D64382F65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35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BB44-09B6-4445-8805-3D1CE520AC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3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11E62-269A-450A-9758-6CACDA8B9B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8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1D96-FDD0-461F-9CA3-60A458F76A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0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6903-F584-44AD-A396-B02AD7B86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34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0812F-D72F-4ECE-9CD8-A6C680A880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30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388C4-BEDB-42F9-87E9-7BC8F5A247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3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1BF6-0C66-4C8B-A771-761C55E3BD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00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0B1D-3146-4E6F-8ADB-D019A88574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92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1FE3-A707-4916-93D1-B69F03739B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4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5961575-A5E5-4CA4-A7D9-9B1FFB8AEB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Drives Filing Compliance?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757653"/>
            <a:ext cx="7560840" cy="2858790"/>
          </a:xfrm>
        </p:spPr>
        <p:txBody>
          <a:bodyPr/>
          <a:lstStyle/>
          <a:p>
            <a:r>
              <a:rPr lang="en-US" b="1" dirty="0"/>
              <a:t>Brian </a:t>
            </a:r>
            <a:r>
              <a:rPr lang="en-US" b="1" dirty="0" smtClean="0"/>
              <a:t>Erard (</a:t>
            </a:r>
            <a:r>
              <a:rPr lang="en-US" b="1" i="1" dirty="0" smtClean="0"/>
              <a:t>B</a:t>
            </a:r>
            <a:r>
              <a:rPr lang="en-US" b="1" i="1" dirty="0"/>
              <a:t>. Erard &amp; </a:t>
            </a:r>
            <a:r>
              <a:rPr lang="en-US" b="1" i="1" dirty="0" smtClean="0"/>
              <a:t>Associates)</a:t>
            </a:r>
          </a:p>
          <a:p>
            <a:pPr>
              <a:spcBef>
                <a:spcPts val="300"/>
              </a:spcBef>
            </a:pPr>
            <a:r>
              <a:rPr lang="en-US" b="1" dirty="0" smtClean="0"/>
              <a:t>and John Guyton, Pat Langetieg, Mark Payne, and Alan Plumley (IRS RAAS)*</a:t>
            </a:r>
          </a:p>
          <a:p>
            <a:endParaRPr lang="en-US" sz="2400" b="1" dirty="0" smtClean="0"/>
          </a:p>
          <a:p>
            <a:pPr algn="l">
              <a:spcBef>
                <a:spcPts val="0"/>
              </a:spcBef>
            </a:pPr>
            <a:r>
              <a:rPr lang="en-US" sz="2000" b="1" dirty="0" smtClean="0"/>
              <a:t>   *The views expressed in this presentation are those of the authors 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/>
              <a:t>      and do not necessarily represent the opinion of the IRS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Inclusion in a Filer-Only Sample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628800"/>
                <a:ext cx="7772400" cy="4752528"/>
              </a:xfrm>
            </p:spPr>
            <p:txBody>
              <a:bodyPr/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Suppose we were to draw only a representative sample of filers. The probability that a taxpayer with characteristics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𝐹𝑖</m:t>
                        </m:r>
                      </m:sub>
                    </m:sSub>
                  </m:oMath>
                </a14:m>
                <a:r>
                  <a:rPr lang="en-US" sz="2400" dirty="0" smtClean="0"/>
                  <a:t> would be included in such a sample is: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Pr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4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𝐹𝑖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)∗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Pr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file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𝐹𝑖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Pr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file</m:t>
                          </m:r>
                          <m:r>
                            <m:rPr>
                              <m:nor/>
                            </m:rPr>
                            <a:rPr lang="en-US" sz="1400" b="0" i="0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𝐹𝑖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𝐹𝑖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𝑉𝐹𝑅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1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The numerator represents the joint probability that a taxpayer would both file and have these characteristics, while the denominator represents the unconditional probability of filing in the population (i.e., the VFR).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The denominator of the above expression accounts for the fact that the sample is restricted only to filers.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628800"/>
                <a:ext cx="7772400" cy="4752528"/>
              </a:xfrm>
              <a:blipFill rotWithShape="1">
                <a:blip r:embed="rId2"/>
                <a:stretch>
                  <a:fillRect l="-1176" t="-1026" r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7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Estimation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Were Known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628800"/>
                <a:ext cx="7772400" cy="5040560"/>
              </a:xfrm>
            </p:spPr>
            <p:txBody>
              <a:bodyPr/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Rather remarkably, if we knew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400" dirty="0" smtClean="0"/>
                  <a:t>the joint distribution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2400" dirty="0" smtClean="0"/>
                  <a:t>, we could actually estimate our model based on a filer-only subsample. The likelihood function would be:  </a:t>
                </a:r>
                <a:endParaRPr lang="en-US" sz="24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ℒ</m:t>
                      </m:r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𝐹𝑖</m:t>
                                  </m:r>
                                </m:sub>
                              </m:sSub>
                              <m:r>
                                <a:rPr lang="en-US" sz="2000" i="1" dirty="0">
                                  <a:latin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𝑉𝐹𝑅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0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 smtClean="0"/>
                  <a:t>So we would solve: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ln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⁡[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𝐹𝑖</m:t>
                                  </m:r>
                                </m:sub>
                              </m:sSub>
                              <m:r>
                                <a:rPr lang="en-US" sz="2000" i="1" dirty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/>
                            </a:rPr>
                            <m:t>]</m:t>
                          </m:r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 smtClean="0"/>
                  <a:t>subject to the constraint:  </a:t>
                </a:r>
                <a:endParaRPr lang="en-US" sz="2400" i="1" dirty="0" smtClean="0">
                  <a:latin typeface="Cambria Math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𝑉𝐹𝑅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2000" i="1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𝐹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 dirty="0">
                              <a:latin typeface="Cambria Math"/>
                            </a:rPr>
                            <m:t>𝑃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(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) </m:t>
                          </m:r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628800"/>
                <a:ext cx="7772400" cy="5040560"/>
              </a:xfrm>
              <a:blipFill rotWithShape="1">
                <a:blip r:embed="rId3"/>
                <a:stretch>
                  <a:fillRect l="-1176" t="-967" r="-2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57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Estimation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U</a:t>
                </a:r>
                <a:r>
                  <a:rPr lang="en-US" dirty="0" smtClean="0"/>
                  <a:t>nknown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700808"/>
                <a:ext cx="7772400" cy="4968552"/>
              </a:xfrm>
            </p:spPr>
            <p:txBody>
              <a:bodyPr/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 smtClean="0"/>
                  <a:t>To impose the constraint in the preceding optimization problem:  </a:t>
                </a:r>
                <a:endParaRPr lang="en-US" sz="2400" i="1" dirty="0" smtClean="0">
                  <a:latin typeface="Cambria Math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𝑉𝐹𝑅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2000" i="1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𝐹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 dirty="0">
                              <a:latin typeface="Cambria Math"/>
                            </a:rPr>
                            <m:t>𝑃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(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)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,</m:t>
                          </m:r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ne would need to know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/>
                  <a:t>, which is implausible.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To address this problem, we replace the exact constraint with its analog constructed from a supplementary random sample of filers and nonfilers based on the CPS: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𝑉𝐹𝑅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000" i="1" dirty="0">
                              <a:latin typeface="Cambria Math"/>
                            </a:rPr>
                            <m:t>𝑃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(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𝐹𝑗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700808"/>
                <a:ext cx="7772400" cy="4968552"/>
              </a:xfrm>
              <a:blipFill rotWithShape="1">
                <a:blip r:embed="rId3"/>
                <a:stretch>
                  <a:fillRect l="-1176" t="-982" r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1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143000"/>
          </a:xfrm>
        </p:spPr>
        <p:txBody>
          <a:bodyPr/>
          <a:lstStyle/>
          <a:p>
            <a:r>
              <a:rPr lang="en-US" dirty="0" smtClean="0"/>
              <a:t>Calibrated Qualitative Choice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628800"/>
                <a:ext cx="7772400" cy="5112568"/>
              </a:xfrm>
            </p:spPr>
            <p:txBody>
              <a:bodyPr/>
              <a:lstStyle/>
              <a:p>
                <a:pPr marL="0" indent="0">
                  <a:spcAft>
                    <a:spcPts val="0"/>
                  </a:spcAft>
                  <a:buNone/>
                </a:pPr>
                <a:r>
                  <a:rPr lang="en-US" sz="2000" dirty="0" smtClean="0"/>
                  <a:t>So we solve: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ln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⁡[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𝐹𝑖</m:t>
                                  </m:r>
                                </m:sub>
                              </m:sSub>
                              <m:r>
                                <a:rPr lang="en-US" sz="2000" i="1" dirty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/>
                            </a:rPr>
                            <m:t>]</m:t>
                          </m:r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000" dirty="0" smtClean="0"/>
                  <a:t>subject to the constraint:  </a:t>
                </a:r>
                <a:endParaRPr lang="en-US" sz="2000" i="1" dirty="0" smtClean="0">
                  <a:latin typeface="Cambria Math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𝑉𝐹𝑅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000" i="1" dirty="0">
                              <a:latin typeface="Cambria Math"/>
                            </a:rPr>
                            <m:t>𝑃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(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𝐹𝑗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)</m:t>
                          </m:r>
                        </m:e>
                      </m:nary>
                      <m:r>
                        <a:rPr lang="en-US" sz="2000" b="0" i="1" dirty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000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0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is the size of our filer-only sample from tax returns,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is the size of our CPS-based supplementary sample of filers and nonfilers,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𝑤</m:t>
                    </m:r>
                  </m:oMath>
                </a14:m>
                <a:r>
                  <a:rPr lang="en-US" sz="2000" dirty="0" smtClean="0"/>
                  <a:t> is the CPS sample weight. </a:t>
                </a:r>
                <a:endParaRPr lang="en-US" sz="2000" dirty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000" dirty="0" smtClean="0"/>
                  <a:t>Notice that the selected value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calibrated to ensure that the average predicted probability in the supplementary sample is consistent with the VFR; hence the name “Calibrated Qualitative Choice Model”.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628800"/>
                <a:ext cx="7772400" cy="5112568"/>
              </a:xfrm>
              <a:blipFill rotWithShape="1">
                <a:blip r:embed="rId2"/>
                <a:stretch>
                  <a:fillRect l="-784" t="-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1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Pooling Cross-Sections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628800"/>
                <a:ext cx="7772400" cy="4968552"/>
              </a:xfrm>
            </p:spPr>
            <p:txBody>
              <a:bodyPr/>
              <a:lstStyle/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sz="2400" dirty="0" smtClean="0"/>
                  <a:t>We estimate our model using a time series of cross-sections covering tax year 2000 through tax year 2012.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So we actually solve: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ln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⁡[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𝐹𝑖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sz="2000" i="1">
                                  <a:latin typeface="Cambria Math"/>
                                </a:rPr>
                                <m:t>]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sz="2400" dirty="0" smtClean="0"/>
                  <a:t>subject to the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𝑇</m:t>
                    </m:r>
                  </m:oMath>
                </a14:m>
                <a:r>
                  <a:rPr lang="en-US" sz="2400" dirty="0" smtClean="0"/>
                  <a:t> constraints:  </a:t>
                </a:r>
                <a:endParaRPr lang="en-US" sz="2400" i="1" dirty="0" smtClean="0">
                  <a:latin typeface="Cambria Math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𝑉𝐹𝑅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𝑗𝑡</m:t>
                              </m:r>
                            </m:sub>
                          </m:sSub>
                          <m:r>
                            <a:rPr lang="en-US" sz="2000" i="1" dirty="0">
                              <a:latin typeface="Cambria Math"/>
                            </a:rPr>
                            <m:t>𝑃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(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</a:rPr>
                                <m:t>𝐹𝑗</m:t>
                              </m:r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)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sz="2000" b="0" i="1" dirty="0" smtClean="0">
                          <a:latin typeface="Cambria Math"/>
                        </a:rPr>
                        <m:t>      </m:t>
                      </m:r>
                      <m:r>
                        <a:rPr lang="en-US" sz="2000" b="0" i="1" dirty="0" smtClean="0">
                          <a:latin typeface="Cambria Math"/>
                        </a:rPr>
                        <m:t>𝑡</m:t>
                      </m:r>
                      <m:r>
                        <a:rPr lang="en-US" sz="2000" b="0" i="1" dirty="0" smtClean="0">
                          <a:latin typeface="Cambria Math"/>
                        </a:rPr>
                        <m:t>=1,…,</m:t>
                      </m:r>
                      <m:r>
                        <a:rPr lang="en-US" sz="2000" b="0" i="1" dirty="0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000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628800"/>
                <a:ext cx="7772400" cy="4968552"/>
              </a:xfrm>
              <a:blipFill rotWithShape="1">
                <a:blip r:embed="rId2"/>
                <a:stretch>
                  <a:fillRect l="-1176" t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8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772400" cy="4896544"/>
          </a:xfrm>
        </p:spPr>
        <p:txBody>
          <a:bodyPr/>
          <a:lstStyle/>
          <a:p>
            <a:r>
              <a:rPr lang="en-US" sz="2400" dirty="0" smtClean="0"/>
              <a:t>We need to restrict the CPS sample to required returns</a:t>
            </a:r>
          </a:p>
          <a:p>
            <a:pPr lvl="1"/>
            <a:r>
              <a:rPr lang="en-US" sz="2400" dirty="0" smtClean="0"/>
              <a:t>Done based on our team’s prior work in measuring the VFR</a:t>
            </a:r>
          </a:p>
          <a:p>
            <a:r>
              <a:rPr lang="en-US" sz="2400" dirty="0" smtClean="0"/>
              <a:t>Explanatory variables need to be present in both data sources</a:t>
            </a:r>
          </a:p>
          <a:p>
            <a:pPr lvl="1"/>
            <a:r>
              <a:rPr lang="en-US" sz="2400" dirty="0" smtClean="0"/>
              <a:t>This rules out certain variables, such as presence of a refund/balance due</a:t>
            </a:r>
          </a:p>
          <a:p>
            <a:r>
              <a:rPr lang="en-US" sz="2400" dirty="0" smtClean="0"/>
              <a:t>The explanatory variables also need to be consistently measured across the two data sources</a:t>
            </a:r>
          </a:p>
          <a:p>
            <a:pPr lvl="1"/>
            <a:r>
              <a:rPr lang="en-US" sz="2400" dirty="0" smtClean="0"/>
              <a:t>Rules out some additional variables, such as filing status and earned income credit eligibility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92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772400" cy="4968552"/>
          </a:xfrm>
        </p:spPr>
        <p:txBody>
          <a:bodyPr/>
          <a:lstStyle/>
          <a:p>
            <a:r>
              <a:rPr lang="en-US" sz="2400" dirty="0" smtClean="0"/>
              <a:t>Demographics</a:t>
            </a:r>
          </a:p>
          <a:p>
            <a:pPr lvl="1"/>
            <a:r>
              <a:rPr lang="en-US" sz="2400" dirty="0" smtClean="0"/>
              <a:t>Filing is more relatively likely if elderly and less likely if married</a:t>
            </a:r>
          </a:p>
          <a:p>
            <a:r>
              <a:rPr lang="en-US" sz="2400" dirty="0" smtClean="0"/>
              <a:t>Income</a:t>
            </a:r>
          </a:p>
          <a:p>
            <a:pPr lvl="1"/>
            <a:r>
              <a:rPr lang="en-US" sz="2400" dirty="0" smtClean="0"/>
              <a:t>Filing is positively associated with gross income and negatively associated with being self-employed</a:t>
            </a:r>
          </a:p>
          <a:p>
            <a:pPr lvl="1"/>
            <a:r>
              <a:rPr lang="en-US" sz="2400" dirty="0" smtClean="0"/>
              <a:t>Filing is relatively less likely if gross income is near the filing threshold</a:t>
            </a:r>
          </a:p>
          <a:p>
            <a:r>
              <a:rPr lang="en-US" sz="2400" dirty="0" smtClean="0"/>
              <a:t>Burden</a:t>
            </a:r>
          </a:p>
          <a:p>
            <a:pPr lvl="1"/>
            <a:r>
              <a:rPr lang="en-US" sz="2400" dirty="0" smtClean="0"/>
              <a:t>Filing is negatively associated with the burden of preparing and filing a return, but less so near filing threshold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772400" cy="4552528"/>
          </a:xfrm>
        </p:spPr>
        <p:txBody>
          <a:bodyPr/>
          <a:lstStyle/>
          <a:p>
            <a:r>
              <a:rPr lang="en-US" sz="2800" dirty="0" smtClean="0"/>
              <a:t>Incentives</a:t>
            </a:r>
          </a:p>
          <a:p>
            <a:pPr lvl="1"/>
            <a:r>
              <a:rPr lang="en-US" sz="2400" dirty="0" smtClean="0"/>
              <a:t>Economic Stimulus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Controlling for other factors, filing increased by about 1 percentage point in tax year 2007 in response to the Economic Stimulus, but the impact was temporary.</a:t>
            </a:r>
          </a:p>
          <a:p>
            <a:pPr lvl="1"/>
            <a:r>
              <a:rPr lang="en-US" sz="2400" dirty="0" smtClean="0"/>
              <a:t>Expanded EIC for 3 or more children</a:t>
            </a:r>
          </a:p>
          <a:p>
            <a:pPr lvl="2"/>
            <a:r>
              <a:rPr lang="en-US" dirty="0" smtClean="0"/>
              <a:t>Controlling for other factors, filing increased among households with 3 or more children from tax year 2009 on (period with extra earned income credit for 3</a:t>
            </a:r>
            <a:r>
              <a:rPr lang="en-US" baseline="30000" dirty="0" smtClean="0"/>
              <a:t>rd</a:t>
            </a:r>
            <a:r>
              <a:rPr lang="en-US" dirty="0" smtClean="0"/>
              <a:t> child).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61565"/>
            <a:ext cx="7772400" cy="4552528"/>
          </a:xfrm>
        </p:spPr>
        <p:txBody>
          <a:bodyPr/>
          <a:lstStyle/>
          <a:p>
            <a:r>
              <a:rPr lang="en-US" sz="2800" dirty="0" smtClean="0"/>
              <a:t>We recently discovered that our estimates of the VFR over the estimation period were too high. </a:t>
            </a:r>
          </a:p>
          <a:p>
            <a:pPr lvl="1"/>
            <a:r>
              <a:rPr lang="en-US" sz="2400" dirty="0" smtClean="0"/>
              <a:t>Our preliminary results based on improved estimates covering a shorter estimation period are qualitatively similar to our initial findings.</a:t>
            </a:r>
          </a:p>
          <a:p>
            <a:r>
              <a:rPr lang="en-US" sz="2800" dirty="0" smtClean="0"/>
              <a:t>We have been working to generalize our framework to account for prior-year filing behavior. </a:t>
            </a:r>
          </a:p>
          <a:p>
            <a:pPr lvl="1"/>
            <a:r>
              <a:rPr lang="en-US" sz="2400" dirty="0" smtClean="0"/>
              <a:t>Our preliminary results indicate that having filed a prior-year return increases the likelihood of filing in the current year by 43 percentage points.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78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 everyone is required to file a tax return</a:t>
            </a:r>
          </a:p>
          <a:p>
            <a:r>
              <a:rPr lang="en-US" sz="2800" dirty="0" smtClean="0"/>
              <a:t>One is required to file if …</a:t>
            </a:r>
          </a:p>
          <a:p>
            <a:pPr lvl="1"/>
            <a:r>
              <a:rPr lang="en-US" sz="2400" dirty="0" smtClean="0"/>
              <a:t>Income is above a threshold that varies according to filing and dependency status</a:t>
            </a:r>
          </a:p>
          <a:p>
            <a:pPr lvl="1"/>
            <a:r>
              <a:rPr lang="en-US" sz="2400" dirty="0" smtClean="0"/>
              <a:t>Owe special taxes (AMT, social security tax on unreported tips, recapture taxes, etc.)</a:t>
            </a:r>
          </a:p>
          <a:p>
            <a:pPr lvl="1"/>
            <a:r>
              <a:rPr lang="en-US" sz="2400" dirty="0" smtClean="0"/>
              <a:t>Have net self-employment earnings of more than $400</a:t>
            </a:r>
          </a:p>
          <a:p>
            <a:pPr lvl="1"/>
            <a:r>
              <a:rPr lang="en-US" sz="2400" dirty="0" smtClean="0"/>
              <a:t>Received advance premium tax credits payments</a:t>
            </a:r>
          </a:p>
          <a:p>
            <a:pPr lvl="1"/>
            <a:r>
              <a:rPr lang="en-US" sz="2400" dirty="0" smtClean="0"/>
              <a:t>Certain other special cases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Concepts: </a:t>
            </a:r>
            <a:br>
              <a:rPr lang="en-US" dirty="0" smtClean="0"/>
            </a:br>
            <a:r>
              <a:rPr lang="en-US" dirty="0" smtClean="0"/>
              <a:t>Nonfilers and Voluntary Filing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552528"/>
          </a:xfrm>
        </p:spPr>
        <p:txBody>
          <a:bodyPr/>
          <a:lstStyle/>
          <a:p>
            <a:r>
              <a:rPr lang="en-US" dirty="0" smtClean="0"/>
              <a:t>Nonfiler (Ghost)</a:t>
            </a:r>
          </a:p>
          <a:p>
            <a:pPr lvl="1"/>
            <a:r>
              <a:rPr lang="en-US" dirty="0" smtClean="0"/>
              <a:t>Return is required but not filed in a timely manner </a:t>
            </a:r>
          </a:p>
          <a:p>
            <a:pPr lvl="1"/>
            <a:r>
              <a:rPr lang="en-US" dirty="0" smtClean="0"/>
              <a:t>Concept includes late filers who eventually file on their own or in response to enforcement action</a:t>
            </a:r>
          </a:p>
          <a:p>
            <a:r>
              <a:rPr lang="en-US" dirty="0" smtClean="0"/>
              <a:t>Voluntary Filing Rate (VFR)</a:t>
            </a:r>
          </a:p>
          <a:p>
            <a:pPr lvl="1"/>
            <a:r>
              <a:rPr lang="en-US" dirty="0" smtClean="0"/>
              <a:t>Ratio of timely filed required returns to total required returns in the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Income Tax Voluntary Filing Rate (VFR), Tax Years 2000-2012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44824"/>
            <a:ext cx="70104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7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Nonfiling Tax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772400" cy="4912568"/>
          </a:xfrm>
        </p:spPr>
        <p:txBody>
          <a:bodyPr/>
          <a:lstStyle/>
          <a:p>
            <a:r>
              <a:rPr lang="en-US" sz="2800" dirty="0" smtClean="0"/>
              <a:t>Individual income tax gap </a:t>
            </a:r>
          </a:p>
          <a:p>
            <a:pPr lvl="1"/>
            <a:r>
              <a:rPr lang="en-US" sz="2400" dirty="0" smtClean="0"/>
              <a:t>Individual income taxes owed by taxpayers but not paid in a timely manner</a:t>
            </a:r>
          </a:p>
          <a:p>
            <a:r>
              <a:rPr lang="en-US" sz="2800" dirty="0" smtClean="0"/>
              <a:t>Individual nonfiling tax gap</a:t>
            </a:r>
          </a:p>
          <a:p>
            <a:pPr lvl="1"/>
            <a:r>
              <a:rPr lang="en-US" sz="2400" dirty="0" smtClean="0"/>
              <a:t>Portion of the individual income tax gap attributable to net taxes owed by nonfilers</a:t>
            </a:r>
          </a:p>
          <a:p>
            <a:pPr lvl="1"/>
            <a:r>
              <a:rPr lang="en-US" sz="2400" dirty="0" smtClean="0"/>
              <a:t>$26 billion </a:t>
            </a:r>
            <a:r>
              <a:rPr lang="en-US" sz="2400" smtClean="0"/>
              <a:t>per </a:t>
            </a:r>
            <a:r>
              <a:rPr lang="en-US" sz="2400" smtClean="0"/>
              <a:t>year</a:t>
            </a:r>
            <a:endParaRPr lang="en-US" sz="2400" dirty="0" smtClean="0"/>
          </a:p>
          <a:p>
            <a:pPr lvl="1"/>
            <a:r>
              <a:rPr lang="en-US" sz="2400" dirty="0" smtClean="0"/>
              <a:t>8.15% of overall individual income tax gap</a:t>
            </a:r>
          </a:p>
          <a:p>
            <a:r>
              <a:rPr lang="en-US" sz="2800" dirty="0" smtClean="0"/>
              <a:t>Nonfiling also accounts for an estimated $4 billion per year in unpaid self-employment taxes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Drives Filing Compliance?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772400" cy="4624536"/>
          </a:xfrm>
        </p:spPr>
        <p:txBody>
          <a:bodyPr/>
          <a:lstStyle/>
          <a:p>
            <a:r>
              <a:rPr lang="en-US" dirty="0" smtClean="0"/>
              <a:t>Some potential factors:</a:t>
            </a:r>
          </a:p>
          <a:p>
            <a:pPr lvl="1"/>
            <a:r>
              <a:rPr lang="en-US" dirty="0" smtClean="0"/>
              <a:t>Filing burden</a:t>
            </a:r>
          </a:p>
          <a:p>
            <a:pPr lvl="1"/>
            <a:r>
              <a:rPr lang="en-US" dirty="0"/>
              <a:t>Balance due/refund</a:t>
            </a:r>
          </a:p>
          <a:p>
            <a:pPr lvl="1"/>
            <a:r>
              <a:rPr lang="en-US" dirty="0" smtClean="0"/>
              <a:t>Potential for refundable credits</a:t>
            </a:r>
          </a:p>
          <a:p>
            <a:pPr lvl="1"/>
            <a:r>
              <a:rPr lang="en-US" dirty="0" smtClean="0"/>
              <a:t>Income level</a:t>
            </a:r>
          </a:p>
          <a:p>
            <a:pPr lvl="1"/>
            <a:r>
              <a:rPr lang="en-US" dirty="0" smtClean="0"/>
              <a:t>State income tax filing requirement</a:t>
            </a:r>
          </a:p>
          <a:p>
            <a:pPr lvl="1"/>
            <a:r>
              <a:rPr lang="en-US" dirty="0"/>
              <a:t>Enforcement </a:t>
            </a:r>
            <a:r>
              <a:rPr lang="en-US" dirty="0" smtClean="0"/>
              <a:t>risk/Income visibility</a:t>
            </a:r>
            <a:endParaRPr lang="en-US" dirty="0"/>
          </a:p>
          <a:p>
            <a:pPr lvl="1"/>
            <a:r>
              <a:rPr lang="en-US" dirty="0" smtClean="0"/>
              <a:t>Demographics</a:t>
            </a:r>
            <a:r>
              <a:rPr lang="en-US" dirty="0"/>
              <a:t>, </a:t>
            </a:r>
            <a:r>
              <a:rPr lang="en-US" dirty="0" smtClean="0"/>
              <a:t>attitudes, tax knowledge</a:t>
            </a:r>
          </a:p>
        </p:txBody>
      </p:sp>
    </p:spTree>
    <p:extLst>
      <p:ext uri="{BB962C8B-B14F-4D97-AF65-F5344CB8AC3E}">
        <p14:creationId xmlns:p14="http://schemas.microsoft.com/office/powerpoint/2010/main" val="10684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Approach to Examining the Drivers of Behavior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916832"/>
                <a:ext cx="7772400" cy="4495800"/>
              </a:xfrm>
            </p:spPr>
            <p:txBody>
              <a:bodyPr/>
              <a:lstStyle/>
              <a:p>
                <a:r>
                  <a:rPr lang="en-US" sz="2800" dirty="0" smtClean="0"/>
                  <a:t>Qualitatitive Choice Model of Participation</a:t>
                </a: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400" i="1" dirty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i="1" dirty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400" i="1" dirty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sz="2400" i="1" dirty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/>
                        <m:sup>
                          <m:r>
                            <a:rPr lang="en-US" sz="2400" i="1" dirty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dirty="0" smtClean="0">
                          <a:latin typeface="Cambria Math"/>
                        </a:rPr>
                        <m:t>𝑋</m:t>
                      </m:r>
                      <m:r>
                        <a:rPr lang="en-US" sz="2400" i="1" dirty="0">
                          <a:latin typeface="Cambria Math"/>
                        </a:rPr>
                        <m:t>+</m:t>
                      </m:r>
                      <m:r>
                        <a:rPr lang="en-US" sz="2400" i="1" dirty="0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sz="2400" i="1" dirty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i="1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Participant</m:t>
                                      </m:r>
                                    </m:e>
                                  </m:mr>
                                </m:m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  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Non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participant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lvl="1"/>
                <a:r>
                  <a:rPr lang="en-US" sz="2400" dirty="0" smtClean="0"/>
                  <a:t>Estimate model using method of maximum likelihood (logit, probit, etc.)</a:t>
                </a:r>
              </a:p>
              <a:p>
                <a:pPr lvl="1"/>
                <a:r>
                  <a:rPr lang="en-US" sz="2400" dirty="0" smtClean="0"/>
                  <a:t>Then interpret estimate coefficients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sz="2400" dirty="0" smtClean="0"/>
                  <a:t> to understand the how the various “drivers”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 smtClean="0"/>
                  <a:t>impact participation behavior.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916832"/>
                <a:ext cx="7772400" cy="4495800"/>
              </a:xfrm>
              <a:blipFill rotWithShape="1">
                <a:blip r:embed="rId2"/>
                <a:stretch>
                  <a:fillRect l="-1098" t="-1355" r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8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Traditional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772400" cy="4896544"/>
          </a:xfrm>
        </p:spPr>
        <p:txBody>
          <a:bodyPr/>
          <a:lstStyle/>
          <a:p>
            <a:r>
              <a:rPr lang="en-US" sz="2400" dirty="0" smtClean="0"/>
              <a:t>For a traditional logit or probit analysis, we would require:</a:t>
            </a: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A representative sample of both filers and nonfilers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A</a:t>
            </a:r>
            <a:r>
              <a:rPr lang="en-US" sz="2400" dirty="0" smtClean="0"/>
              <a:t>n indicator for filing status</a:t>
            </a:r>
          </a:p>
          <a:p>
            <a:r>
              <a:rPr lang="en-US" sz="2400" dirty="0" smtClean="0"/>
              <a:t>We can draw a representative sample of filers from tax return data, but this sample would only include filers 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    </a:t>
            </a:r>
            <a:r>
              <a:rPr lang="en-US" sz="2400" i="1" dirty="0" smtClean="0"/>
              <a:t>Requirement 1 not satisfied </a:t>
            </a:r>
          </a:p>
          <a:p>
            <a:r>
              <a:rPr lang="en-US" sz="2400" dirty="0" smtClean="0"/>
              <a:t>We can draw a representative sample of both filers and nonfilers from a Census survey, but this sample would not identify which respondents filed and which did not file </a:t>
            </a:r>
          </a:p>
          <a:p>
            <a:pPr lvl="1"/>
            <a:r>
              <a:rPr lang="en-US" sz="2000" b="1" dirty="0" smtClean="0"/>
              <a:t>    </a:t>
            </a:r>
            <a:r>
              <a:rPr lang="en-US" sz="2400" i="1" dirty="0" smtClean="0"/>
              <a:t>Requirement 2 not satisfied</a:t>
            </a:r>
          </a:p>
        </p:txBody>
      </p:sp>
    </p:spTree>
    <p:extLst>
      <p:ext uri="{BB962C8B-B14F-4D97-AF65-F5344CB8AC3E}">
        <p14:creationId xmlns:p14="http://schemas.microsoft.com/office/powerpoint/2010/main" val="25865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Calibrated Qualitative Choice Framework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916832"/>
                <a:ext cx="7772400" cy="4752528"/>
              </a:xfrm>
            </p:spPr>
            <p:txBody>
              <a:bodyPr/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As with a standard probit or logit model, let the conditional probability of filing be: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/>
                            </a:rPr>
                            <m:t>File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e>
                        <m:e>
                          <m:sSub>
                            <m:sSubPr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r>
                        <a:rPr lang="en-US" sz="2400" i="1" dirty="0" smtClean="0">
                          <a:latin typeface="Cambria Math"/>
                        </a:rPr>
                        <m:t>𝑃</m:t>
                      </m:r>
                      <m:r>
                        <m:rPr>
                          <m:nor/>
                        </m:rPr>
                        <a:rPr lang="en-US" sz="2400" dirty="0"/>
                        <m:t>(</m:t>
                      </m:r>
                      <m:sSup>
                        <m:sSupPr>
                          <m:ctrlPr>
                            <a:rPr lang="en-US" sz="2400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400" i="1" dirty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400" i="1" dirty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dirty="0"/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dirty="0" smtClean="0"/>
                  <a:t>The relationship between the VFR and the conditional probability of filing is: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𝑉𝐹𝑅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 smtClean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a:rPr lang="en-US" sz="2400" i="1" dirty="0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𝐹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 dirty="0" smtClean="0">
                              <a:latin typeface="Cambria Math"/>
                            </a:rPr>
                            <m:t>𝑃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(</m:t>
                          </m:r>
                          <m:sSup>
                            <m:sSupPr>
                              <m:ctrlPr>
                                <a:rPr lang="en-US" sz="2400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400" i="1" dirty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dirty="0"/>
                            <m:t>)</m:t>
                          </m:r>
                        </m:e>
                      </m:nary>
                      <m:r>
                        <a:rPr lang="en-US" sz="2400" b="0" i="1" dirty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/>
                  <a:t> is the joint probability distribution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916832"/>
                <a:ext cx="7772400" cy="4752528"/>
              </a:xfrm>
              <a:blipFill rotWithShape="1">
                <a:blip r:embed="rId2"/>
                <a:stretch>
                  <a:fillRect l="-1176" t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0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presentation</Template>
  <TotalTime>22522</TotalTime>
  <Words>1454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NOTEBOOK</vt:lpstr>
      <vt:lpstr>What Drives Filing Compliance?</vt:lpstr>
      <vt:lpstr>Filing Requirements</vt:lpstr>
      <vt:lpstr>IRS Concepts:  Nonfilers and Voluntary Filing Rate</vt:lpstr>
      <vt:lpstr>Individual Income Tax Voluntary Filing Rate (VFR), Tax Years 2000-2012</vt:lpstr>
      <vt:lpstr>Nonfiling Tax Gap</vt:lpstr>
      <vt:lpstr>What Drives Filing Compliance?</vt:lpstr>
      <vt:lpstr>Traditional Approach to Examining the Drivers of Behavior</vt:lpstr>
      <vt:lpstr>Problem with Traditional Approach</vt:lpstr>
      <vt:lpstr>Calibrated Qualitative Choice Framework</vt:lpstr>
      <vt:lpstr>Probability of Inclusion in a Filer-Only Sample</vt:lpstr>
      <vt:lpstr>Estimation if h(X_F ) Were Known</vt:lpstr>
      <vt:lpstr>Estimation When h(X_F ) is Unknown</vt:lpstr>
      <vt:lpstr>Calibrated Qualitative Choice Model</vt:lpstr>
      <vt:lpstr>Pooling Cross-Sections</vt:lpstr>
      <vt:lpstr>Some Issues</vt:lpstr>
      <vt:lpstr>Key Findings</vt:lpstr>
      <vt:lpstr>Key Findings, Continued</vt:lpstr>
      <vt:lpstr>Future Work</vt:lpstr>
    </vt:vector>
  </TitlesOfParts>
  <Company>Georgia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Explaining, Measuring, and Combating Tax Evasion</dc:title>
  <dc:creator>Tulane Economics</dc:creator>
  <cp:lastModifiedBy>Brian</cp:lastModifiedBy>
  <cp:revision>535</cp:revision>
  <cp:lastPrinted>2012-07-18T16:40:12Z</cp:lastPrinted>
  <dcterms:created xsi:type="dcterms:W3CDTF">2002-08-20T01:06:38Z</dcterms:created>
  <dcterms:modified xsi:type="dcterms:W3CDTF">2017-01-30T13:30:18Z</dcterms:modified>
</cp:coreProperties>
</file>