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316" r:id="rId3"/>
    <p:sldId id="310" r:id="rId4"/>
    <p:sldId id="315" r:id="rId5"/>
    <p:sldId id="314" r:id="rId6"/>
    <p:sldId id="321" r:id="rId7"/>
    <p:sldId id="319" r:id="rId8"/>
    <p:sldId id="313" r:id="rId9"/>
    <p:sldId id="308" r:id="rId10"/>
    <p:sldId id="311" r:id="rId11"/>
    <p:sldId id="320" r:id="rId12"/>
    <p:sldId id="322" r:id="rId13"/>
    <p:sldId id="306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044"/>
    <a:srgbClr val="C64647"/>
    <a:srgbClr val="E13B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5" autoAdjust="0"/>
    <p:restoredTop sz="99374" autoAdjust="0"/>
  </p:normalViewPr>
  <p:slideViewPr>
    <p:cSldViewPr snapToGrid="0" snapToObjects="1">
      <p:cViewPr varScale="1">
        <p:scale>
          <a:sx n="121" d="100"/>
          <a:sy n="121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Assuming High-Income</a:t>
            </a:r>
            <a:r>
              <a:rPr lang="en-US" i="1" baseline="0" dirty="0"/>
              <a:t> Earner, Potentially Subject to Top Rate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Corporate</c:v>
                </c:pt>
                <c:pt idx="1">
                  <c:v>199A Pass Through</c:v>
                </c:pt>
                <c:pt idx="2">
                  <c:v>Top Individual Rate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0.21</c:v>
                </c:pt>
                <c:pt idx="1">
                  <c:v>0.33399999999999996</c:v>
                </c:pt>
                <c:pt idx="2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594C-9665-7C5296ABB3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70-594C-9665-7C5296ABB330}"/>
              </c:ext>
            </c:extLst>
          </c:dPt>
          <c:cat>
            <c:strRef>
              <c:f>Sheet1!$A$2:$A$4</c:f>
              <c:strCache>
                <c:ptCount val="3"/>
                <c:pt idx="0">
                  <c:v>Corporate</c:v>
                </c:pt>
                <c:pt idx="1">
                  <c:v>199A Pass Through</c:v>
                </c:pt>
                <c:pt idx="2">
                  <c:v>Top Individual Rate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%">
                  <c:v>0.18802000000000002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594C-9665-7C5296ABB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087359"/>
        <c:axId val="370089519"/>
      </c:barChart>
      <c:catAx>
        <c:axId val="37008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89519"/>
        <c:crosses val="autoZero"/>
        <c:auto val="1"/>
        <c:lblAlgn val="ctr"/>
        <c:lblOffset val="100"/>
        <c:noMultiLvlLbl val="0"/>
      </c:catAx>
      <c:valAx>
        <c:axId val="37008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8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3539938029664E-2"/>
          <c:y val="3.0279938557163117E-2"/>
          <c:w val="0.89617694952697313"/>
          <c:h val="0.79296143853448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Rate Less Combined Rate (Corporate + Dividend)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Sheet1!$B$2:$B$70</c:f>
              <c:numCache>
                <c:formatCode>0.0%</c:formatCode>
                <c:ptCount val="69"/>
                <c:pt idx="0">
                  <c:v>-6.5687999999999969E-2</c:v>
                </c:pt>
                <c:pt idx="1">
                  <c:v>-4.5675000000000021E-2</c:v>
                </c:pt>
                <c:pt idx="2">
                  <c:v>-2.2399999999999975E-2</c:v>
                </c:pt>
                <c:pt idx="3">
                  <c:v>-2.2399999999999975E-2</c:v>
                </c:pt>
                <c:pt idx="4">
                  <c:v>-2.7599999999999958E-2</c:v>
                </c:pt>
                <c:pt idx="5">
                  <c:v>-2.7599999999999958E-2</c:v>
                </c:pt>
                <c:pt idx="6">
                  <c:v>-2.7599999999999958E-2</c:v>
                </c:pt>
                <c:pt idx="7">
                  <c:v>-2.7599999999999958E-2</c:v>
                </c:pt>
                <c:pt idx="8">
                  <c:v>-2.7599999999999958E-2</c:v>
                </c:pt>
                <c:pt idx="9">
                  <c:v>-2.7599999999999958E-2</c:v>
                </c:pt>
                <c:pt idx="10">
                  <c:v>-2.7599999999999958E-2</c:v>
                </c:pt>
                <c:pt idx="11">
                  <c:v>-2.7599999999999958E-2</c:v>
                </c:pt>
                <c:pt idx="12">
                  <c:v>-2.7599999999999958E-2</c:v>
                </c:pt>
                <c:pt idx="13">
                  <c:v>-2.7599999999999958E-2</c:v>
                </c:pt>
                <c:pt idx="14">
                  <c:v>-0.10499999999999998</c:v>
                </c:pt>
                <c:pt idx="15">
                  <c:v>-0.14400000000000002</c:v>
                </c:pt>
                <c:pt idx="16">
                  <c:v>-0.14400000000000002</c:v>
                </c:pt>
                <c:pt idx="17">
                  <c:v>-0.14400000000000002</c:v>
                </c:pt>
                <c:pt idx="18">
                  <c:v>-0.13068000000000002</c:v>
                </c:pt>
                <c:pt idx="19">
                  <c:v>-0.12143999999999999</c:v>
                </c:pt>
                <c:pt idx="20">
                  <c:v>-0.13898999999999995</c:v>
                </c:pt>
                <c:pt idx="21">
                  <c:v>-0.14400000000000002</c:v>
                </c:pt>
                <c:pt idx="22">
                  <c:v>-0.14400000000000002</c:v>
                </c:pt>
                <c:pt idx="23">
                  <c:v>-0.14400000000000002</c:v>
                </c:pt>
                <c:pt idx="24">
                  <c:v>-0.14400000000000002</c:v>
                </c:pt>
                <c:pt idx="25">
                  <c:v>-0.14400000000000002</c:v>
                </c:pt>
                <c:pt idx="26">
                  <c:v>-0.14400000000000002</c:v>
                </c:pt>
                <c:pt idx="27">
                  <c:v>-0.14400000000000002</c:v>
                </c:pt>
                <c:pt idx="28">
                  <c:v>-0.14400000000000002</c:v>
                </c:pt>
                <c:pt idx="29">
                  <c:v>-0.13800000000000001</c:v>
                </c:pt>
                <c:pt idx="30">
                  <c:v>-0.13800000000000001</c:v>
                </c:pt>
                <c:pt idx="31">
                  <c:v>-0.14202499999999996</c:v>
                </c:pt>
                <c:pt idx="32">
                  <c:v>-0.22999999999999998</c:v>
                </c:pt>
                <c:pt idx="33">
                  <c:v>-0.22999999999999998</c:v>
                </c:pt>
                <c:pt idx="34">
                  <c:v>-0.22999999999999998</c:v>
                </c:pt>
                <c:pt idx="35">
                  <c:v>-0.22999999999999998</c:v>
                </c:pt>
                <c:pt idx="36">
                  <c:v>-0.22999999999999998</c:v>
                </c:pt>
                <c:pt idx="37">
                  <c:v>-0.246</c:v>
                </c:pt>
                <c:pt idx="38">
                  <c:v>-0.24480000000000013</c:v>
                </c:pt>
                <c:pt idx="39">
                  <c:v>-0.24480000000000013</c:v>
                </c:pt>
                <c:pt idx="40">
                  <c:v>-0.24480000000000013</c:v>
                </c:pt>
                <c:pt idx="41">
                  <c:v>-0.23460000000000009</c:v>
                </c:pt>
                <c:pt idx="42">
                  <c:v>-0.23460000000000009</c:v>
                </c:pt>
                <c:pt idx="43">
                  <c:v>-0.21139999999999992</c:v>
                </c:pt>
                <c:pt idx="44">
                  <c:v>-0.21139999999999992</c:v>
                </c:pt>
                <c:pt idx="45">
                  <c:v>-0.21139999999999992</c:v>
                </c:pt>
                <c:pt idx="46">
                  <c:v>-0.21139999999999992</c:v>
                </c:pt>
                <c:pt idx="47">
                  <c:v>-0.21139999999999992</c:v>
                </c:pt>
                <c:pt idx="48">
                  <c:v>-0.21139999999999992</c:v>
                </c:pt>
                <c:pt idx="49">
                  <c:v>-0.21139999999999992</c:v>
                </c:pt>
                <c:pt idx="50">
                  <c:v>-0.21139999999999992</c:v>
                </c:pt>
                <c:pt idx="51">
                  <c:v>-0.21314999999999995</c:v>
                </c:pt>
                <c:pt idx="52">
                  <c:v>-0.21489999999999998</c:v>
                </c:pt>
                <c:pt idx="53">
                  <c:v>-9.7500000000000031E-2</c:v>
                </c:pt>
                <c:pt idx="54">
                  <c:v>-9.7500000000000031E-2</c:v>
                </c:pt>
                <c:pt idx="55">
                  <c:v>-9.7500000000000031E-2</c:v>
                </c:pt>
                <c:pt idx="56">
                  <c:v>-9.7500000000000031E-2</c:v>
                </c:pt>
                <c:pt idx="57">
                  <c:v>-9.7500000000000031E-2</c:v>
                </c:pt>
                <c:pt idx="58">
                  <c:v>-9.7500000000000031E-2</c:v>
                </c:pt>
                <c:pt idx="59">
                  <c:v>-9.7500000000000031E-2</c:v>
                </c:pt>
                <c:pt idx="60">
                  <c:v>-9.7500000000000031E-2</c:v>
                </c:pt>
                <c:pt idx="61">
                  <c:v>-9.7500000000000031E-2</c:v>
                </c:pt>
                <c:pt idx="62">
                  <c:v>-9.7500000000000031E-2</c:v>
                </c:pt>
                <c:pt idx="63">
                  <c:v>-7.069999999999993E-2</c:v>
                </c:pt>
                <c:pt idx="64">
                  <c:v>-7.069999999999993E-2</c:v>
                </c:pt>
                <c:pt idx="65">
                  <c:v>-7.069999999999993E-2</c:v>
                </c:pt>
                <c:pt idx="66">
                  <c:v>-7.069999999999993E-2</c:v>
                </c:pt>
                <c:pt idx="67">
                  <c:v>-7.069999999999993E-2</c:v>
                </c:pt>
                <c:pt idx="68">
                  <c:v>3.9800000000000946E-3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1B-5E43-A964-B219690BB9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Individual Rate Less Corporate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Sheet1!$A$2:$A$70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Sheet1!$C$2:$C$70</c:f>
              <c:numCache>
                <c:formatCode>0.0%</c:formatCode>
                <c:ptCount val="69"/>
                <c:pt idx="0">
                  <c:v>0.42360000000000003</c:v>
                </c:pt>
                <c:pt idx="1">
                  <c:v>0.40250000000000008</c:v>
                </c:pt>
                <c:pt idx="2">
                  <c:v>0.4</c:v>
                </c:pt>
                <c:pt idx="3">
                  <c:v>0.4</c:v>
                </c:pt>
                <c:pt idx="4">
                  <c:v>0.39</c:v>
                </c:pt>
                <c:pt idx="5">
                  <c:v>0.39</c:v>
                </c:pt>
                <c:pt idx="6">
                  <c:v>0.39</c:v>
                </c:pt>
                <c:pt idx="7">
                  <c:v>0.39</c:v>
                </c:pt>
                <c:pt idx="8">
                  <c:v>0.39</c:v>
                </c:pt>
                <c:pt idx="9">
                  <c:v>0.39</c:v>
                </c:pt>
                <c:pt idx="10">
                  <c:v>0.39</c:v>
                </c:pt>
                <c:pt idx="11">
                  <c:v>0.39</c:v>
                </c:pt>
                <c:pt idx="12">
                  <c:v>0.39</c:v>
                </c:pt>
                <c:pt idx="13">
                  <c:v>0.39</c:v>
                </c:pt>
                <c:pt idx="14">
                  <c:v>0.27</c:v>
                </c:pt>
                <c:pt idx="15">
                  <c:v>0.21999999999999997</c:v>
                </c:pt>
                <c:pt idx="16">
                  <c:v>0.21999999999999997</c:v>
                </c:pt>
                <c:pt idx="17">
                  <c:v>0.21999999999999997</c:v>
                </c:pt>
                <c:pt idx="18">
                  <c:v>0.22449999999999992</c:v>
                </c:pt>
                <c:pt idx="19">
                  <c:v>0.24199999999999999</c:v>
                </c:pt>
                <c:pt idx="20">
                  <c:v>0.22549999999999998</c:v>
                </c:pt>
                <c:pt idx="21">
                  <c:v>0.21999999999999997</c:v>
                </c:pt>
                <c:pt idx="22">
                  <c:v>0.21999999999999997</c:v>
                </c:pt>
                <c:pt idx="23">
                  <c:v>0.21999999999999997</c:v>
                </c:pt>
                <c:pt idx="24">
                  <c:v>0.21999999999999997</c:v>
                </c:pt>
                <c:pt idx="25">
                  <c:v>0.21999999999999997</c:v>
                </c:pt>
                <c:pt idx="26">
                  <c:v>0.21999999999999997</c:v>
                </c:pt>
                <c:pt idx="27">
                  <c:v>0.21999999999999997</c:v>
                </c:pt>
                <c:pt idx="28">
                  <c:v>0.21999999999999997</c:v>
                </c:pt>
                <c:pt idx="29">
                  <c:v>0.23999999999999994</c:v>
                </c:pt>
                <c:pt idx="30">
                  <c:v>0.23999999999999994</c:v>
                </c:pt>
                <c:pt idx="31">
                  <c:v>0.23125000000000001</c:v>
                </c:pt>
                <c:pt idx="32">
                  <c:v>3.999999999999998E-2</c:v>
                </c:pt>
                <c:pt idx="33">
                  <c:v>3.999999999999998E-2</c:v>
                </c:pt>
                <c:pt idx="34">
                  <c:v>3.999999999999998E-2</c:v>
                </c:pt>
                <c:pt idx="35">
                  <c:v>3.999999999999998E-2</c:v>
                </c:pt>
                <c:pt idx="36">
                  <c:v>3.999999999999998E-2</c:v>
                </c:pt>
                <c:pt idx="37">
                  <c:v>-1.5000000000000013E-2</c:v>
                </c:pt>
                <c:pt idx="38">
                  <c:v>-0.06</c:v>
                </c:pt>
                <c:pt idx="39">
                  <c:v>-0.06</c:v>
                </c:pt>
                <c:pt idx="40">
                  <c:v>-0.06</c:v>
                </c:pt>
                <c:pt idx="41">
                  <c:v>-3.0000000000000027E-2</c:v>
                </c:pt>
                <c:pt idx="42">
                  <c:v>-3.0000000000000027E-2</c:v>
                </c:pt>
                <c:pt idx="43">
                  <c:v>4.6000000000000041E-2</c:v>
                </c:pt>
                <c:pt idx="44">
                  <c:v>4.6000000000000041E-2</c:v>
                </c:pt>
                <c:pt idx="45">
                  <c:v>4.6000000000000041E-2</c:v>
                </c:pt>
                <c:pt idx="46">
                  <c:v>4.6000000000000041E-2</c:v>
                </c:pt>
                <c:pt idx="47">
                  <c:v>4.6000000000000041E-2</c:v>
                </c:pt>
                <c:pt idx="48">
                  <c:v>4.6000000000000041E-2</c:v>
                </c:pt>
                <c:pt idx="49">
                  <c:v>4.6000000000000041E-2</c:v>
                </c:pt>
                <c:pt idx="50">
                  <c:v>4.6000000000000041E-2</c:v>
                </c:pt>
                <c:pt idx="51">
                  <c:v>4.1000000000000036E-2</c:v>
                </c:pt>
                <c:pt idx="52">
                  <c:v>3.6000000000000032E-2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8.4000000000000019E-2</c:v>
                </c:pt>
                <c:pt idx="64">
                  <c:v>8.4000000000000019E-2</c:v>
                </c:pt>
                <c:pt idx="65">
                  <c:v>8.4000000000000019E-2</c:v>
                </c:pt>
                <c:pt idx="66">
                  <c:v>8.4000000000000019E-2</c:v>
                </c:pt>
                <c:pt idx="67">
                  <c:v>8.4000000000000019E-2</c:v>
                </c:pt>
                <c:pt idx="68">
                  <c:v>0.19200000000000003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1B-5E43-A964-B219690BB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733935"/>
        <c:axId val="283735631"/>
      </c:lineChart>
      <c:catAx>
        <c:axId val="2837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35631"/>
        <c:crossesAt val="0"/>
        <c:auto val="1"/>
        <c:lblAlgn val="ctr"/>
        <c:lblOffset val="100"/>
        <c:noMultiLvlLbl val="0"/>
      </c:catAx>
      <c:valAx>
        <c:axId val="28373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3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98344290528179E-2"/>
          <c:y val="0.90298179157110636"/>
          <c:w val="0.92645029527559053"/>
          <c:h val="9.7018208428893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Retained C-Corp Earnings as a Share of Income for the Top 1%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Retained Earnings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Sheet1!$B$2:$B$56</c:f>
              <c:numCache>
                <c:formatCode>0.0%</c:formatCode>
                <c:ptCount val="55"/>
                <c:pt idx="0">
                  <c:v>0.26870233598484367</c:v>
                </c:pt>
                <c:pt idx="1">
                  <c:v>0.26932690069629145</c:v>
                </c:pt>
                <c:pt idx="2">
                  <c:v>0.30528387264535795</c:v>
                </c:pt>
                <c:pt idx="3">
                  <c:v>0.31909045903683292</c:v>
                </c:pt>
                <c:pt idx="4">
                  <c:v>0.32857707504288725</c:v>
                </c:pt>
                <c:pt idx="5">
                  <c:v>0.33630946705954701</c:v>
                </c:pt>
                <c:pt idx="6">
                  <c:v>0.34633398376016328</c:v>
                </c:pt>
                <c:pt idx="7">
                  <c:v>0.32064034628376686</c:v>
                </c:pt>
                <c:pt idx="8">
                  <c:v>0.29786053486153624</c:v>
                </c:pt>
                <c:pt idx="9">
                  <c:v>0.26507533553196799</c:v>
                </c:pt>
                <c:pt idx="10">
                  <c:v>0.22101384066703467</c:v>
                </c:pt>
                <c:pt idx="11">
                  <c:v>0.25105993428384382</c:v>
                </c:pt>
                <c:pt idx="12">
                  <c:v>0.26639406971099605</c:v>
                </c:pt>
                <c:pt idx="13">
                  <c:v>0.2426720530863225</c:v>
                </c:pt>
                <c:pt idx="14">
                  <c:v>0.1778720729259399</c:v>
                </c:pt>
                <c:pt idx="15">
                  <c:v>0.19972704383472226</c:v>
                </c:pt>
                <c:pt idx="16">
                  <c:v>0.21504452547441363</c:v>
                </c:pt>
                <c:pt idx="17">
                  <c:v>0.22497405957578601</c:v>
                </c:pt>
                <c:pt idx="18">
                  <c:v>0.22044273935565475</c:v>
                </c:pt>
                <c:pt idx="19">
                  <c:v>0.20064654414950706</c:v>
                </c:pt>
                <c:pt idx="20">
                  <c:v>0.14302518305108436</c:v>
                </c:pt>
                <c:pt idx="21">
                  <c:v>0.14972197893116909</c:v>
                </c:pt>
                <c:pt idx="22">
                  <c:v>0.13115607884380348</c:v>
                </c:pt>
                <c:pt idx="23">
                  <c:v>0.15048139712922864</c:v>
                </c:pt>
                <c:pt idx="24">
                  <c:v>0.15162791069712786</c:v>
                </c:pt>
                <c:pt idx="25">
                  <c:v>0.13519105361713379</c:v>
                </c:pt>
                <c:pt idx="26">
                  <c:v>8.8998791439234295E-2</c:v>
                </c:pt>
                <c:pt idx="27">
                  <c:v>7.6604864013946852E-2</c:v>
                </c:pt>
                <c:pt idx="28">
                  <c:v>8.4485925424798228E-2</c:v>
                </c:pt>
                <c:pt idx="29">
                  <c:v>5.9401790833323594E-2</c:v>
                </c:pt>
                <c:pt idx="30">
                  <c:v>5.3079601820611243E-2</c:v>
                </c:pt>
                <c:pt idx="31">
                  <c:v>6.6692424841621689E-2</c:v>
                </c:pt>
                <c:pt idx="32">
                  <c:v>6.8505476525308584E-2</c:v>
                </c:pt>
                <c:pt idx="33">
                  <c:v>7.0366239082808993E-2</c:v>
                </c:pt>
                <c:pt idx="34">
                  <c:v>8.5105267339868354E-2</c:v>
                </c:pt>
                <c:pt idx="35">
                  <c:v>9.0842704631167295E-2</c:v>
                </c:pt>
                <c:pt idx="36">
                  <c:v>9.1026170053653155E-2</c:v>
                </c:pt>
                <c:pt idx="37">
                  <c:v>8.6092280584187386E-2</c:v>
                </c:pt>
                <c:pt idx="38">
                  <c:v>5.8659768050060651E-2</c:v>
                </c:pt>
                <c:pt idx="39">
                  <c:v>6.206174465926631E-2</c:v>
                </c:pt>
                <c:pt idx="40">
                  <c:v>3.4965891300337004E-2</c:v>
                </c:pt>
                <c:pt idx="41">
                  <c:v>4.8144827826418359E-2</c:v>
                </c:pt>
                <c:pt idx="42">
                  <c:v>8.0385635791410462E-2</c:v>
                </c:pt>
                <c:pt idx="43">
                  <c:v>8.8862795668969458E-2</c:v>
                </c:pt>
                <c:pt idx="44">
                  <c:v>8.3590933807469861E-2</c:v>
                </c:pt>
                <c:pt idx="45">
                  <c:v>8.3244553067128496E-2</c:v>
                </c:pt>
                <c:pt idx="46">
                  <c:v>7.1285619242310347E-2</c:v>
                </c:pt>
                <c:pt idx="47">
                  <c:v>4.1700216999007507E-2</c:v>
                </c:pt>
                <c:pt idx="48">
                  <c:v>2.9088866145798861E-2</c:v>
                </c:pt>
                <c:pt idx="49">
                  <c:v>0.10452730178318487</c:v>
                </c:pt>
                <c:pt idx="50">
                  <c:v>0.14469240817956128</c:v>
                </c:pt>
                <c:pt idx="51">
                  <c:v>0.12061709291168191</c:v>
                </c:pt>
                <c:pt idx="52">
                  <c:v>0.10447898594009132</c:v>
                </c:pt>
                <c:pt idx="53">
                  <c:v>8.7686174319010005E-2</c:v>
                </c:pt>
                <c:pt idx="54">
                  <c:v>9.1326172704606759E-2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83-3D40-BE80-C8F06B194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072575"/>
        <c:axId val="376340319"/>
      </c:lineChart>
      <c:catAx>
        <c:axId val="40307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40319"/>
        <c:crosses val="autoZero"/>
        <c:auto val="1"/>
        <c:lblAlgn val="ctr"/>
        <c:lblOffset val="100"/>
        <c:noMultiLvlLbl val="0"/>
      </c:catAx>
      <c:valAx>
        <c:axId val="37634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Change in After-Tax Income from 199A as Estimated by JCT</a:t>
            </a:r>
          </a:p>
          <a:p>
            <a:pPr>
              <a:defRPr/>
            </a:pPr>
            <a:r>
              <a:rPr lang="en-US" dirty="0"/>
              <a:t>(For 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70459285711499E-2"/>
          <c:y val="0.17698313418415362"/>
          <c:w val="0.91367539027524913"/>
          <c:h val="0.68858970815299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$0 to $100K</c:v>
                </c:pt>
                <c:pt idx="1">
                  <c:v>$100K to $200K</c:v>
                </c:pt>
                <c:pt idx="2">
                  <c:v>$200K to $500K</c:v>
                </c:pt>
                <c:pt idx="3">
                  <c:v>$500K to $1 mn</c:v>
                </c:pt>
                <c:pt idx="4">
                  <c:v>$1 mn +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6.4477359420013253E-4</c:v>
                </c:pt>
                <c:pt idx="1">
                  <c:v>1.8121204973839304E-3</c:v>
                </c:pt>
                <c:pt idx="2">
                  <c:v>4.5248215342995916E-3</c:v>
                </c:pt>
                <c:pt idx="3">
                  <c:v>6.0157713472152831E-3</c:v>
                </c:pt>
                <c:pt idx="4">
                  <c:v>1.3260544367695524E-2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8-6049-95E1-193BC1651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066143"/>
        <c:axId val="403067839"/>
      </c:barChart>
      <c:catAx>
        <c:axId val="40306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67839"/>
        <c:crosses val="autoZero"/>
        <c:auto val="1"/>
        <c:lblAlgn val="ctr"/>
        <c:lblOffset val="100"/>
        <c:noMultiLvlLbl val="0"/>
      </c:catAx>
      <c:valAx>
        <c:axId val="40306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66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Share of Tax Cut from 199A as Estimated by JCT</a:t>
            </a:r>
          </a:p>
          <a:p>
            <a:pPr>
              <a:defRPr/>
            </a:pPr>
            <a:r>
              <a:rPr lang="en-US" dirty="0"/>
              <a:t>(For 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74357294992599"/>
          <c:y val="0.18758846474061616"/>
          <c:w val="0.45503306602418908"/>
          <c:h val="0.731011030378844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01-E046-B7E8-4A39DC68D5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1-E046-B7E8-4A39DC68D5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01-E046-B7E8-4A39DC68D5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1-E046-B7E8-4A39DC68D5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01-E046-B7E8-4A39DC68D512}"/>
              </c:ext>
            </c:extLst>
          </c:dPt>
          <c:dLbls>
            <c:dLbl>
              <c:idx val="0"/>
              <c:layout>
                <c:manualLayout>
                  <c:x val="5.9937805465997682E-2"/>
                  <c:y val="2.13797618560497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1-E046-B7E8-4A39DC68D512}"/>
                </c:ext>
              </c:extLst>
            </c:dLbl>
            <c:dLbl>
              <c:idx val="1"/>
              <c:layout>
                <c:manualLayout>
                  <c:x val="-0.15395928116321725"/>
                  <c:y val="0.145661709996818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1-E046-B7E8-4A39DC68D512}"/>
                </c:ext>
              </c:extLst>
            </c:dLbl>
            <c:dLbl>
              <c:idx val="2"/>
              <c:layout>
                <c:manualLayout>
                  <c:x val="-0.15901281446510232"/>
                  <c:y val="-0.143578430594792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1-E046-B7E8-4A39DC68D512}"/>
                </c:ext>
              </c:extLst>
            </c:dLbl>
            <c:dLbl>
              <c:idx val="3"/>
              <c:layout>
                <c:manualLayout>
                  <c:x val="3.2465000955139628E-2"/>
                  <c:y val="2.89640345683672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1-E046-B7E8-4A39DC68D512}"/>
                </c:ext>
              </c:extLst>
            </c:dLbl>
            <c:dLbl>
              <c:idx val="4"/>
              <c:layout>
                <c:manualLayout>
                  <c:x val="0.19371563609050305"/>
                  <c:y val="-1.74868957362395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01-E046-B7E8-4A39DC68D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$0 to $100K</c:v>
                </c:pt>
                <c:pt idx="1">
                  <c:v>$100K to $200K</c:v>
                </c:pt>
                <c:pt idx="2">
                  <c:v>$200K to $500K</c:v>
                </c:pt>
                <c:pt idx="3">
                  <c:v>$500K to $1 mn</c:v>
                </c:pt>
                <c:pt idx="4">
                  <c:v>$1 mn 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7.4626865671641784E-2</c:v>
                </c:pt>
                <c:pt idx="1">
                  <c:v>0.15671641791044774</c:v>
                </c:pt>
                <c:pt idx="2">
                  <c:v>0.23383084577114427</c:v>
                </c:pt>
                <c:pt idx="3">
                  <c:v>8.9552238805970144E-2</c:v>
                </c:pt>
                <c:pt idx="4">
                  <c:v>0.44278606965174128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8-6049-95E1-193BC1651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0.36229</cdr:y>
    </cdr:from>
    <cdr:to>
      <cdr:x>0.32821</cdr:x>
      <cdr:y>0.46732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E05E103-4F21-C048-9529-A0086C0E7E2C}"/>
            </a:ext>
          </a:extLst>
        </cdr:cNvPr>
        <cdr:cNvCxnSpPr/>
      </cdr:nvCxnSpPr>
      <cdr:spPr>
        <a:xfrm xmlns:a="http://schemas.openxmlformats.org/drawingml/2006/main" flipH="1" flipV="1">
          <a:off x="2351314" y="1679462"/>
          <a:ext cx="308758" cy="4868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0.29451</cdr:x>
      <cdr:y>0.48319</cdr:y>
    </cdr:from>
    <cdr:to>
      <cdr:x>0.43663</cdr:x>
      <cdr:y>0.69003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E515911-389D-A342-B848-AF011C8454F9}"/>
            </a:ext>
          </a:extLst>
        </cdr:cNvPr>
        <cdr:cNvSpPr txBox="1"/>
      </cdr:nvSpPr>
      <cdr:spPr>
        <a:xfrm xmlns:a="http://schemas.openxmlformats.org/drawingml/2006/main">
          <a:off x="2386941" y="2239910"/>
          <a:ext cx="1151906" cy="958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Second level of tax on dividends/cap gains  (avoidable)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0.2037</cdr:x>
      <cdr:y>0.94794</cdr:y>
    </cdr:from>
    <cdr:to>
      <cdr:x>0.77752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1C7EDA-4D04-474F-A296-65C4F39DF754}"/>
            </a:ext>
          </a:extLst>
        </cdr:cNvPr>
        <cdr:cNvSpPr txBox="1"/>
      </cdr:nvSpPr>
      <cdr:spPr>
        <a:xfrm xmlns:a="http://schemas.openxmlformats.org/drawingml/2006/main">
          <a:off x="1567542" y="4540662"/>
          <a:ext cx="4415642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Annual Income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25F9-4740-8F42-927C-D21136E4E2A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BD633-882A-F94F-8EEA-2657B7DD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8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F0CA-B86B-AE40-938D-42752F35041D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F590-8AD2-F04E-8A18-15609CF4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86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E874-D014-104E-B17D-191DA9E309E9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6063-0EF4-7E42-B06A-ADEB1C8AE5D7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D89E-FB43-BA45-B000-5FECAAB00100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6C00-DD76-E54F-9F3C-CC9D57DCA3C8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272B-1102-C94A-AD1E-2A147EFBF709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9475-D713-9842-83DC-28C60B4A655C}" type="datetime1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B96-C51A-FA45-BCDF-DEF7D0114EFC}" type="datetime1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9FC3-5966-5F42-AF2C-449528B271A8}" type="datetime1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AAB1-3A68-5E4D-BBDA-8F2A63373325}" type="datetime1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8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26C9-8AA0-7D46-A4D4-5920F2228079}" type="datetime1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5D48-F1ED-D543-9E06-1F1D21D0A32E}" type="datetime1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4594-23DC-1945-BE0D-FC508DA3B287}" type="datetime1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3D6C-8F01-EC48-9570-5F1599E4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D15-7190-E74B-A0A8-62B330035399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390214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cs typeface="Arial"/>
            </a:endParaRPr>
          </a:p>
          <a:p>
            <a:pPr algn="ctr"/>
            <a:r>
              <a:rPr lang="en-US" sz="2000" dirty="0">
                <a:cs typeface="Arial"/>
              </a:rPr>
              <a:t>Ari Glogower, Asst. Professor of Law, Ohio State Moritz College of Law </a:t>
            </a:r>
          </a:p>
          <a:p>
            <a:pPr algn="ctr"/>
            <a:r>
              <a:rPr lang="en-US" sz="2000" dirty="0">
                <a:cs typeface="Arial"/>
              </a:rPr>
              <a:t>David Kamin, Professor of Law, NYU School of Law</a:t>
            </a:r>
          </a:p>
          <a:p>
            <a:pPr algn="ctr"/>
            <a:r>
              <a:rPr lang="en-US" sz="2000" dirty="0">
                <a:cs typeface="Arial"/>
              </a:rPr>
              <a:t>May 18, 2018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-1" y="2025937"/>
            <a:ext cx="9144000" cy="1531302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500" b="1" dirty="0">
                <a:solidFill>
                  <a:schemeClr val="bg1"/>
                </a:solidFill>
              </a:rPr>
              <a:t>Tax Gaming Under the New Preferences </a:t>
            </a:r>
          </a:p>
          <a:p>
            <a:pPr algn="ctr">
              <a:defRPr/>
            </a:pPr>
            <a:r>
              <a:rPr lang="en-US" sz="3500" b="1" dirty="0">
                <a:solidFill>
                  <a:schemeClr val="bg1"/>
                </a:solidFill>
              </a:rPr>
              <a:t>for Business Income</a:t>
            </a:r>
            <a:endParaRPr lang="en-US" sz="35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4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Benefits Concentrated at 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Top of Income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EFC1AE-5317-BF49-8BE0-228BB650E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06679"/>
              </p:ext>
            </p:extLst>
          </p:nvPr>
        </p:nvGraphicFramePr>
        <p:xfrm>
          <a:off x="570016" y="1397000"/>
          <a:ext cx="7695210" cy="479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54E0F4-50DA-5E4A-89B1-06A5477344C7}"/>
              </a:ext>
            </a:extLst>
          </p:cNvPr>
          <p:cNvSpPr txBox="1"/>
          <p:nvPr/>
        </p:nvSpPr>
        <p:spPr>
          <a:xfrm>
            <a:off x="415635" y="6356350"/>
            <a:ext cx="79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Authors’ calculations from Joint Committee on Taxation data in JCX-32-18</a:t>
            </a:r>
          </a:p>
        </p:txBody>
      </p:sp>
    </p:spTree>
    <p:extLst>
      <p:ext uri="{BB962C8B-B14F-4D97-AF65-F5344CB8AC3E}">
        <p14:creationId xmlns:p14="http://schemas.microsoft.com/office/powerpoint/2010/main" val="65839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Benefits Concentrated at 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Top of Income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EFC1AE-5317-BF49-8BE0-228BB650E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57491"/>
              </p:ext>
            </p:extLst>
          </p:nvPr>
        </p:nvGraphicFramePr>
        <p:xfrm>
          <a:off x="570016" y="1397000"/>
          <a:ext cx="7695210" cy="479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54E0F4-50DA-5E4A-89B1-06A5477344C7}"/>
              </a:ext>
            </a:extLst>
          </p:cNvPr>
          <p:cNvSpPr txBox="1"/>
          <p:nvPr/>
        </p:nvSpPr>
        <p:spPr>
          <a:xfrm>
            <a:off x="415635" y="6356350"/>
            <a:ext cx="79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Authors’ calculations from Joint Committee on Taxation data in JCX-32-18</a:t>
            </a:r>
          </a:p>
        </p:txBody>
      </p:sp>
    </p:spTree>
    <p:extLst>
      <p:ext uri="{BB962C8B-B14F-4D97-AF65-F5344CB8AC3E}">
        <p14:creationId xmlns:p14="http://schemas.microsoft.com/office/powerpoint/2010/main" val="377540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Structuring Around 199A: 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“Cracking” and “Packing”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607DDC-CD75-4A43-BC92-FBC982CDF9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7007" y="1317378"/>
          <a:ext cx="3929299" cy="55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Cracking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DB5BE4-A68F-BF4F-A920-3A2D25FC7E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57501" y="1317378"/>
          <a:ext cx="3929299" cy="55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A3E0A8E-2823-134C-9381-F11A67E3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25" y="2155939"/>
            <a:ext cx="2366468" cy="177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4B103-0566-5244-B472-6B21CF37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95654">
            <a:off x="1704378" y="3092683"/>
            <a:ext cx="1714500" cy="2457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3C657-6601-0F48-9D02-88FC9BC87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63" y="4726395"/>
            <a:ext cx="2651001" cy="1812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9C87BD-D731-1848-BDCB-BCFBAB2CA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49" y="4746566"/>
            <a:ext cx="3118801" cy="17923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0C9680-2392-FC46-A0A6-4F8EAE34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427" y="2150450"/>
            <a:ext cx="2819265" cy="178034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5B9A18B-0393-484C-B970-75CFA1F21DEA}"/>
              </a:ext>
            </a:extLst>
          </p:cNvPr>
          <p:cNvGrpSpPr/>
          <p:nvPr/>
        </p:nvGrpSpPr>
        <p:grpSpPr>
          <a:xfrm>
            <a:off x="5985784" y="4016200"/>
            <a:ext cx="1634216" cy="560245"/>
            <a:chOff x="5908541" y="4019143"/>
            <a:chExt cx="1634216" cy="56024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5EE547-58E3-0846-90FD-B2174CE1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5908541" y="4036983"/>
              <a:ext cx="542405" cy="5424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AE118F-DB6E-C24B-93CC-FD0A6A86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6450946" y="4019143"/>
              <a:ext cx="542405" cy="54240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EF1E12-CE41-9247-BEEC-15DB9C4B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7000352" y="4019143"/>
              <a:ext cx="542405" cy="542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0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Incoherence of “Business” Income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87FD2-4764-8748-8EA2-871F2CA0A5F8}"/>
              </a:ext>
            </a:extLst>
          </p:cNvPr>
          <p:cNvSpPr txBox="1"/>
          <p:nvPr/>
        </p:nvSpPr>
        <p:spPr>
          <a:xfrm>
            <a:off x="617517" y="1567543"/>
            <a:ext cx="7897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Logic of this (if there is any) = Biz income should be preferentially taxed relative to other kinds.  However, category itself incoherent.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Creates a preference for income of </a:t>
            </a:r>
            <a:r>
              <a:rPr lang="en-US" sz="2000" u="sng" dirty="0"/>
              <a:t>any kind</a:t>
            </a:r>
            <a:r>
              <a:rPr lang="en-US" sz="2000" dirty="0"/>
              <a:t>—labor, normal returns to capital, rents—earned as “business” income.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it’s in a c-</a:t>
            </a:r>
            <a:r>
              <a:rPr lang="en-US" sz="2000" dirty="0" err="1"/>
              <a:t>corp</a:t>
            </a:r>
            <a:r>
              <a:rPr lang="en-US" sz="2000" dirty="0"/>
              <a:t> = biz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it’s in a 199A eligible pass through = biz income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Rate structure is NOT an ersatz consumption tax system, which would exempt normal returns to capital but tax labor and rents consistently.</a:t>
            </a:r>
          </a:p>
        </p:txBody>
      </p:sp>
    </p:spTree>
    <p:extLst>
      <p:ext uri="{BB962C8B-B14F-4D97-AF65-F5344CB8AC3E}">
        <p14:creationId xmlns:p14="http://schemas.microsoft.com/office/powerpoint/2010/main" val="13426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Remember Majority of Corporate 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Profits Are Apparently . . . 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ED954-CDA3-0444-8670-2D8F3FDB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02" y="1306541"/>
            <a:ext cx="6977824" cy="4781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40811-38AC-B24B-B7C6-B138C2B3F781}"/>
              </a:ext>
            </a:extLst>
          </p:cNvPr>
          <p:cNvSpPr txBox="1"/>
          <p:nvPr/>
        </p:nvSpPr>
        <p:spPr>
          <a:xfrm>
            <a:off x="605643" y="6210795"/>
            <a:ext cx="79564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 Laura Power &amp; Austin </a:t>
            </a:r>
            <a:r>
              <a:rPr lang="en-US" sz="1500" dirty="0" err="1"/>
              <a:t>Frerick</a:t>
            </a:r>
            <a:r>
              <a:rPr lang="en-US" sz="1500" dirty="0"/>
              <a:t>, Treasury Dep’t, “Have Excess Returns To Corporations Been Increasing Over Time?”, 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1201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Main Themes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92D58-795F-C541-AAEE-983139827129}"/>
              </a:ext>
            </a:extLst>
          </p:cNvPr>
          <p:cNvSpPr txBox="1"/>
          <p:nvPr/>
        </p:nvSpPr>
        <p:spPr>
          <a:xfrm>
            <a:off x="536029" y="1450429"/>
            <a:ext cx="81507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Pick your own adventure in avoiding the top rate:  Corporation or 199A.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How corporations can shelter income – deferral or avoidance of second layer of tax.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Arbitrary rules + tax planning under 199A.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Changes driven by idea that “business income” deserves special low rates, but that is an incoherent concept.</a:t>
            </a:r>
          </a:p>
        </p:txBody>
      </p:sp>
    </p:spTree>
    <p:extLst>
      <p:ext uri="{BB962C8B-B14F-4D97-AF65-F5344CB8AC3E}">
        <p14:creationId xmlns:p14="http://schemas.microsoft.com/office/powerpoint/2010/main" val="155959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Pick Your Own Avoidance Adventure: Using Corporations or 199A to Avoid the Top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F3D92F-D73F-B642-956A-60A20F274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643052"/>
              </p:ext>
            </p:extLst>
          </p:nvPr>
        </p:nvGraphicFramePr>
        <p:xfrm>
          <a:off x="501237" y="1230652"/>
          <a:ext cx="8348353" cy="53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5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Rate Structure: A Break-Down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31632"/>
              </p:ext>
            </p:extLst>
          </p:nvPr>
        </p:nvGraphicFramePr>
        <p:xfrm>
          <a:off x="547008" y="1317378"/>
          <a:ext cx="8049984" cy="515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19">
                <a:tc>
                  <a:txBody>
                    <a:bodyPr/>
                    <a:lstStyle/>
                    <a:p>
                      <a:endParaRPr lang="en-US" sz="16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bg1"/>
                          </a:solidFill>
                        </a:rPr>
                        <a:t>Tax Rates That Apply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55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Earned Directly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/>
                        <a:t>Up</a:t>
                      </a:r>
                      <a:r>
                        <a:rPr lang="en-US" sz="1650" baseline="0" dirty="0"/>
                        <a:t> to 40.8%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/>
                        <a:t>37% top rate + 3.8% NIIT or Medicare Taxes</a:t>
                      </a:r>
                      <a:endParaRPr lang="en-US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011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Earned Through</a:t>
                      </a: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 a C Corp</a:t>
                      </a: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5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21% corporate rate plus 23.8% maximum individual rate on LTCGs and Dividends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Effective combined rate of 39.8%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Individual-level tax can be reduced or eliminated through tax planning strategies (basis step up, Roth IRA, future lower rates)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Subject to limitations: Personal Holding Company, Accumulated Earnings Tax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300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Earned Through a Pass-Through Qualified for 199A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Up to 33.4% = 29.6% (37% x 0.8) + 3.8% NIIT or Medicare Taxes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Subject to limitations: Restrictions on eligible income, amount of deduction (described on later slide)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99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2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Earning Income Through a C Corp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4172" y="3064817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8" y="3697700"/>
            <a:ext cx="2378700" cy="209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72" y="3752868"/>
            <a:ext cx="2211831" cy="19735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36" y="3267743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Ordinary Investment Income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2766" y="3267743"/>
            <a:ext cx="148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Labor Income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71454" y="1505559"/>
            <a:ext cx="366898" cy="811986"/>
            <a:chOff x="4048711" y="1669456"/>
            <a:chExt cx="366898" cy="8119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230615" y="1942087"/>
              <a:ext cx="0" cy="429627"/>
            </a:xfrm>
            <a:prstGeom prst="line">
              <a:avLst/>
            </a:prstGeom>
            <a:ln w="254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048711" y="1669456"/>
              <a:ext cx="366898" cy="811986"/>
              <a:chOff x="4048711" y="1669456"/>
              <a:chExt cx="366898" cy="81198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086422" y="1669456"/>
                <a:ext cx="288387" cy="272632"/>
              </a:xfrm>
              <a:prstGeom prst="ellipse">
                <a:avLst/>
              </a:prstGeom>
              <a:noFill/>
              <a:ln w="254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4048711" y="2110253"/>
                <a:ext cx="35113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229401" y="2364400"/>
                <a:ext cx="186208" cy="117042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048711" y="2364400"/>
                <a:ext cx="181905" cy="117042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1671280" y="2380674"/>
            <a:ext cx="5740174" cy="3659180"/>
            <a:chOff x="1671280" y="2380674"/>
            <a:chExt cx="5740174" cy="3659180"/>
          </a:xfrm>
        </p:grpSpPr>
        <p:cxnSp>
          <p:nvCxnSpPr>
            <p:cNvPr id="19" name="Straight Connector 18"/>
            <p:cNvCxnSpPr>
              <a:endCxn id="20" idx="0"/>
            </p:cNvCxnSpPr>
            <p:nvPr/>
          </p:nvCxnSpPr>
          <p:spPr>
            <a:xfrm flipH="1">
              <a:off x="4541367" y="2380674"/>
              <a:ext cx="13675" cy="8264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671280" y="3207118"/>
              <a:ext cx="5740174" cy="283273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Steps for Using a Corporation as a Shelter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4172" y="3064817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1AE38-ECCA-6B43-9910-8AC1A35E535E}"/>
              </a:ext>
            </a:extLst>
          </p:cNvPr>
          <p:cNvSpPr txBox="1"/>
          <p:nvPr/>
        </p:nvSpPr>
        <p:spPr>
          <a:xfrm>
            <a:off x="356260" y="1395932"/>
            <a:ext cx="83305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Earn income – either labor income or capital income taxed at ordinary rates – through the corporation.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/>
              <a:t>Retain earnings, to maximum extent possible, in corporation.  Use planning techniques to avoid personal holding company rules and accumulated earnings tax (lots of pressure on these rules).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/>
              <a:t>If liquidity needed, borrow – and potentially even using corporation as collateral or as source of loan (though, for latter, have to avoid constructive dividend).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/>
              <a:t>Defer second layer of tax to extent possible and potentially entirely eliminate via step up in basis at death.</a:t>
            </a:r>
          </a:p>
        </p:txBody>
      </p:sp>
    </p:spTree>
    <p:extLst>
      <p:ext uri="{BB962C8B-B14F-4D97-AF65-F5344CB8AC3E}">
        <p14:creationId xmlns:p14="http://schemas.microsoft.com/office/powerpoint/2010/main" val="372844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The Rate Differential: Historical Perspective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CBF10A-1C86-F243-8A71-B7D641B9C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52244"/>
              </p:ext>
            </p:extLst>
          </p:nvPr>
        </p:nvGraphicFramePr>
        <p:xfrm>
          <a:off x="599089" y="1396999"/>
          <a:ext cx="7588469" cy="515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23C755-FD7B-014F-95FF-B94EFAFA8EAB}"/>
              </a:ext>
            </a:extLst>
          </p:cNvPr>
          <p:cNvSpPr txBox="1"/>
          <p:nvPr/>
        </p:nvSpPr>
        <p:spPr>
          <a:xfrm>
            <a:off x="797694" y="6508391"/>
            <a:ext cx="8346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Authors’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59233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Retained Corporate Earnings in the Past Represented Significant Share of Income at 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8E1C4E-6B8F-484B-9843-767DE67CD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785807"/>
              </p:ext>
            </p:extLst>
          </p:nvPr>
        </p:nvGraphicFramePr>
        <p:xfrm>
          <a:off x="356260" y="1258573"/>
          <a:ext cx="8431480" cy="505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59EA2B-6545-FB4C-95F9-C35F6D8B08CB}"/>
              </a:ext>
            </a:extLst>
          </p:cNvPr>
          <p:cNvSpPr txBox="1"/>
          <p:nvPr/>
        </p:nvSpPr>
        <p:spPr>
          <a:xfrm>
            <a:off x="340494" y="6387943"/>
            <a:ext cx="834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Authors’ calculations based on backup data from Piketty, </a:t>
            </a:r>
            <a:r>
              <a:rPr lang="en-US" sz="1100" dirty="0" err="1"/>
              <a:t>Saez</a:t>
            </a:r>
            <a:r>
              <a:rPr lang="en-US" sz="1100" dirty="0"/>
              <a:t>, and </a:t>
            </a:r>
            <a:r>
              <a:rPr lang="en-US" sz="1100" dirty="0" err="1"/>
              <a:t>Zucman</a:t>
            </a:r>
            <a:r>
              <a:rPr lang="en-US" sz="1100" dirty="0"/>
              <a:t>, Distributional National Accounts, Quarterly Journal of Economics (2018).</a:t>
            </a:r>
          </a:p>
        </p:txBody>
      </p:sp>
    </p:spTree>
    <p:extLst>
      <p:ext uri="{BB962C8B-B14F-4D97-AF65-F5344CB8AC3E}">
        <p14:creationId xmlns:p14="http://schemas.microsoft.com/office/powerpoint/2010/main" val="59161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3D6C-8F01-EC48-9570-5F1599E4C2FA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-4372"/>
            <a:ext cx="9144000" cy="109838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bg1"/>
                </a:solidFill>
                <a:cs typeface="Arial" pitchFamily="34" charset="0"/>
              </a:rPr>
              <a:t>Web of 199A Rules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14" y="3076461"/>
            <a:ext cx="1877786" cy="8164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Top 1%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(34% of Total)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65464"/>
              </p:ext>
            </p:extLst>
          </p:nvPr>
        </p:nvGraphicFramePr>
        <p:xfrm>
          <a:off x="547008" y="1317378"/>
          <a:ext cx="8049984" cy="477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50" dirty="0"/>
                        <a:t>Winners</a:t>
                      </a:r>
                      <a:r>
                        <a:rPr lang="en-US" sz="1650" baseline="0" dirty="0"/>
                        <a:t>, Losers, and Tax Games with the 20% Deduction </a:t>
                      </a:r>
                      <a:endParaRPr lang="en-US" sz="16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9">
                <a:tc>
                  <a:txBody>
                    <a:bodyPr/>
                    <a:lstStyle/>
                    <a:p>
                      <a:endParaRPr lang="en-US" sz="16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bg1"/>
                          </a:solidFill>
                        </a:rPr>
                        <a:t>Eligible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bg1"/>
                          </a:solidFill>
                        </a:rPr>
                        <a:t>Not Eligible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79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Below $315K</a:t>
                      </a: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 in Taxable Income for Married Couple (Half for singles) </a:t>
                      </a: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/>
                        <a:t>Independent contractors, partners, S-</a:t>
                      </a:r>
                      <a:r>
                        <a:rPr lang="en-US" sz="1650" dirty="0" err="1"/>
                        <a:t>corp</a:t>
                      </a:r>
                      <a:r>
                        <a:rPr lang="en-US" sz="1650" dirty="0"/>
                        <a:t> owners (partially)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/>
                        <a:t>Employees.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/>
                        <a:t>“Reasonable Comp” &amp; 707(a)/(c)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142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Above $315K in Taxable Income for Married Couple </a:t>
                      </a: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(Half for singles)</a:t>
                      </a: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5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Likely eligible:  Fields like retail, oil/gas exploration, real estate development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5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Listed service providers</a:t>
                      </a: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50" dirty="0">
                          <a:solidFill>
                            <a:schemeClr val="tx1"/>
                          </a:solidFill>
                        </a:rPr>
                        <a:t>health, law, etc.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Any business where principal asset is reputation/skill of owner/employee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50" baseline="0" dirty="0">
                          <a:solidFill>
                            <a:schemeClr val="tx1"/>
                          </a:solidFill>
                        </a:rPr>
                        <a:t>Those not paying enough in W-2 wages or owning enough tangible prop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7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84393</TotalTime>
  <Words>918</Words>
  <Application>Microsoft Macintosh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Kamin</dc:creator>
  <cp:lastModifiedBy>David Kamin</cp:lastModifiedBy>
  <cp:revision>297</cp:revision>
  <cp:lastPrinted>2018-02-07T17:14:43Z</cp:lastPrinted>
  <dcterms:created xsi:type="dcterms:W3CDTF">2014-08-31T11:48:45Z</dcterms:created>
  <dcterms:modified xsi:type="dcterms:W3CDTF">2018-05-15T18:42:22Z</dcterms:modified>
</cp:coreProperties>
</file>