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5" r:id="rId1"/>
  </p:sldMasterIdLst>
  <p:notesMasterIdLst>
    <p:notesMasterId r:id="rId22"/>
  </p:notesMasterIdLst>
  <p:handoutMasterIdLst>
    <p:handoutMasterId r:id="rId23"/>
  </p:handoutMasterIdLst>
  <p:sldIdLst>
    <p:sldId id="260" r:id="rId2"/>
    <p:sldId id="1095" r:id="rId3"/>
    <p:sldId id="1099" r:id="rId4"/>
    <p:sldId id="1105" r:id="rId5"/>
    <p:sldId id="1101" r:id="rId6"/>
    <p:sldId id="1104" r:id="rId7"/>
    <p:sldId id="1129" r:id="rId8"/>
    <p:sldId id="1103" r:id="rId9"/>
    <p:sldId id="1114" r:id="rId10"/>
    <p:sldId id="1108" r:id="rId11"/>
    <p:sldId id="1123" r:id="rId12"/>
    <p:sldId id="1130" r:id="rId13"/>
    <p:sldId id="1127" r:id="rId14"/>
    <p:sldId id="1113" r:id="rId15"/>
    <p:sldId id="1128" r:id="rId16"/>
    <p:sldId id="1126" r:id="rId17"/>
    <p:sldId id="1121" r:id="rId18"/>
    <p:sldId id="1124" r:id="rId19"/>
    <p:sldId id="1125" r:id="rId20"/>
    <p:sldId id="1109" r:id="rId21"/>
  </p:sldIdLst>
  <p:sldSz cx="9144000" cy="6858000" type="screen4x3"/>
  <p:notesSz cx="6669088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Batang"/>
        <a:cs typeface="Batang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Batang"/>
        <a:cs typeface="Batang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Batang"/>
        <a:cs typeface="Batang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Batang"/>
        <a:cs typeface="Batang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Batang"/>
        <a:cs typeface="Batang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Batang"/>
        <a:cs typeface="Batang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Batang"/>
        <a:cs typeface="Batang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Batang"/>
        <a:cs typeface="Batang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Batang"/>
        <a:cs typeface="Batang"/>
      </a:defRPr>
    </a:lvl9pPr>
  </p:defaultTextStyle>
  <p:extLst>
    <p:ext uri="{EFAFB233-063F-42B5-8137-9DF3F51BA10A}">
      <p15:sldGuideLst xmlns:p15="http://schemas.microsoft.com/office/powerpoint/2012/main">
        <p15:guide id="1" orient="horz" pos="1480">
          <p15:clr>
            <a:srgbClr val="A4A3A4"/>
          </p15:clr>
        </p15:guide>
        <p15:guide id="2" orient="horz" pos="754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77">
          <p15:clr>
            <a:srgbClr val="A4A3A4"/>
          </p15:clr>
        </p15:guide>
        <p15:guide id="6" pos="6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57D"/>
    <a:srgbClr val="CD0921"/>
    <a:srgbClr val="020256"/>
    <a:srgbClr val="004958"/>
    <a:srgbClr val="2B586C"/>
    <a:srgbClr val="969696"/>
    <a:srgbClr val="91C4EA"/>
    <a:srgbClr val="3E59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5" autoAdjust="0"/>
    <p:restoredTop sz="69372" autoAdjust="0"/>
  </p:normalViewPr>
  <p:slideViewPr>
    <p:cSldViewPr>
      <p:cViewPr varScale="1">
        <p:scale>
          <a:sx n="80" d="100"/>
          <a:sy n="80" d="100"/>
        </p:scale>
        <p:origin x="2256" y="84"/>
      </p:cViewPr>
      <p:guideLst>
        <p:guide orient="horz" pos="1480"/>
        <p:guide orient="horz" pos="754"/>
        <p:guide pos="2880"/>
        <p:guide pos="385"/>
        <p:guide pos="5377"/>
        <p:guide pos="682"/>
      </p:guideLst>
    </p:cSldViewPr>
  </p:slideViewPr>
  <p:outlineViewPr>
    <p:cViewPr>
      <p:scale>
        <a:sx n="33" d="100"/>
        <a:sy n="33" d="100"/>
      </p:scale>
      <p:origin x="0" y="177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322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Batang" pitchFamily="18" charset="-127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Batang" pitchFamily="18" charset="-127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Batang" pitchFamily="18" charset="-127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Batang" pitchFamily="18" charset="-127"/>
                <a:cs typeface="+mn-cs"/>
              </a:defRPr>
            </a:lvl1pPr>
          </a:lstStyle>
          <a:p>
            <a:pPr>
              <a:defRPr/>
            </a:pPr>
            <a:fld id="{7586E082-674C-4E22-8867-D3101423BFB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172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Batang" pitchFamily="18" charset="-127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Batang" pitchFamily="18" charset="-127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Batang" pitchFamily="18" charset="-127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Batang" pitchFamily="18" charset="-127"/>
                <a:cs typeface="+mn-cs"/>
              </a:defRPr>
            </a:lvl1pPr>
          </a:lstStyle>
          <a:p>
            <a:pPr>
              <a:defRPr/>
            </a:pPr>
            <a:fld id="{22D2BA16-C81A-4BF2-B9E9-A22905F034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736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Batang" pitchFamily="18" charset="-127"/>
        <a:cs typeface="Batang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Batang" pitchFamily="18" charset="-127"/>
        <a:cs typeface="Batang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Batang" pitchFamily="18" charset="-127"/>
        <a:cs typeface="Batang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Batang" pitchFamily="18" charset="-127"/>
        <a:cs typeface="Batang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Batang" pitchFamily="18" charset="-127"/>
        <a:cs typeface="Batang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2488" y="744538"/>
            <a:ext cx="4964112" cy="3724275"/>
          </a:xfrm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 smtClean="0">
              <a:latin typeface="Arial" panose="020B0604020202020204" pitchFamily="34" charset="0"/>
              <a:ea typeface="Batang"/>
            </a:endParaRPr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9pPr>
          </a:lstStyle>
          <a:p>
            <a:fld id="{0639DB64-33DC-4056-87B3-2D4FC92444C6}" type="slidenum">
              <a:rPr lang="de-DE" altLang="de-DE" sz="1200" smtClean="0"/>
              <a:pPr/>
              <a:t>1</a:t>
            </a:fld>
            <a:endParaRPr lang="de-DE" altLang="de-DE" sz="1200" smtClean="0"/>
          </a:p>
        </p:txBody>
      </p:sp>
    </p:spTree>
    <p:extLst>
      <p:ext uri="{BB962C8B-B14F-4D97-AF65-F5344CB8AC3E}">
        <p14:creationId xmlns:p14="http://schemas.microsoft.com/office/powerpoint/2010/main" val="722101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Batang" pitchFamily="18" charset="-127"/>
                <a:cs typeface="Batang"/>
              </a:rPr>
              <a:t>GB0001528156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Batang" pitchFamily="18" charset="-127"/>
                <a:cs typeface="Batang"/>
              </a:rPr>
              <a:t>BE0974271034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Batang" pitchFamily="18" charset="-127"/>
                <a:cs typeface="Batang"/>
              </a:rPr>
              <a:t>GB0030181522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2BA16-C81A-4BF2-B9E9-A22905F034AA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5621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de-DE" dirty="0" smtClean="0">
                <a:latin typeface="Arial" panose="020B0604020202020204" pitchFamily="34" charset="0"/>
                <a:ea typeface="Batang"/>
              </a:rPr>
              <a:t>‘control’ shall mean the ability to determine the general policy of an enterprise by choosing appropriate directors, if necessary. In this context, enterprise A is deemed to be con-trolled by an institutional unit B when B controls, whether directly or indirectly, more than half of the shareholders’ voting power or more than half of the shares;</a:t>
            </a:r>
          </a:p>
          <a:p>
            <a:endParaRPr lang="en-US" altLang="de-DE" dirty="0" smtClean="0">
              <a:latin typeface="Arial" panose="020B0604020202020204" pitchFamily="34" charset="0"/>
              <a:ea typeface="Batang"/>
            </a:endParaRPr>
          </a:p>
          <a:p>
            <a:r>
              <a:rPr lang="en-US" altLang="de-DE" dirty="0" smtClean="0">
                <a:latin typeface="Arial" panose="020B0604020202020204" pitchFamily="34" charset="0"/>
                <a:ea typeface="Batang"/>
              </a:rPr>
              <a:t>REGULATION (EC) No 716/2007 OF THE EUROPEAN PARLIAMENT AND OF THE COUNCIL</a:t>
            </a:r>
            <a:endParaRPr lang="de-DE" altLang="de-DE" dirty="0" smtClean="0">
              <a:latin typeface="Arial" panose="020B0604020202020204" pitchFamily="34" charset="0"/>
              <a:ea typeface="Batang"/>
            </a:endParaRPr>
          </a:p>
          <a:p>
            <a:endParaRPr lang="de-DE" altLang="de-DE" dirty="0" smtClean="0">
              <a:latin typeface="Arial" panose="020B0604020202020204" pitchFamily="34" charset="0"/>
              <a:ea typeface="Batang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9pPr>
          </a:lstStyle>
          <a:p>
            <a:fld id="{05EE5018-2B7A-459F-A166-9852A7B47717}" type="slidenum">
              <a:rPr lang="de-DE" altLang="de-DE" sz="1200" smtClean="0"/>
              <a:pPr/>
              <a:t>6</a:t>
            </a:fld>
            <a:endParaRPr lang="de-DE" altLang="de-DE" sz="1200" smtClean="0"/>
          </a:p>
        </p:txBody>
      </p:sp>
    </p:spTree>
    <p:extLst>
      <p:ext uri="{BB962C8B-B14F-4D97-AF65-F5344CB8AC3E}">
        <p14:creationId xmlns:p14="http://schemas.microsoft.com/office/powerpoint/2010/main" val="332233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2BA16-C81A-4BF2-B9E9-A22905F034AA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777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de-DE" dirty="0" smtClean="0">
              <a:latin typeface="Arial" panose="020B0604020202020204" pitchFamily="34" charset="0"/>
              <a:ea typeface="Batang"/>
            </a:endParaRPr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9pPr>
          </a:lstStyle>
          <a:p>
            <a:fld id="{5C742C0F-8941-4C73-B7D0-B0E6E044610B}" type="slidenum">
              <a:rPr lang="de-DE" altLang="de-DE" sz="1200" smtClean="0"/>
              <a:pPr/>
              <a:t>10</a:t>
            </a:fld>
            <a:endParaRPr lang="de-DE" altLang="de-DE" sz="1200" smtClean="0"/>
          </a:p>
        </p:txBody>
      </p:sp>
    </p:spTree>
    <p:extLst>
      <p:ext uri="{BB962C8B-B14F-4D97-AF65-F5344CB8AC3E}">
        <p14:creationId xmlns:p14="http://schemas.microsoft.com/office/powerpoint/2010/main" val="4097807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de-DE" dirty="0" smtClean="0">
              <a:latin typeface="Arial" panose="020B0604020202020204" pitchFamily="34" charset="0"/>
              <a:ea typeface="Batang"/>
            </a:endParaRPr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9pPr>
          </a:lstStyle>
          <a:p>
            <a:fld id="{1F23E8FC-F922-4D16-B657-A3C8F5D5E6AE}" type="slidenum">
              <a:rPr lang="de-DE" altLang="de-DE" sz="1200" smtClean="0"/>
              <a:pPr/>
              <a:t>11</a:t>
            </a:fld>
            <a:endParaRPr lang="de-DE" altLang="de-DE" sz="1200" smtClean="0"/>
          </a:p>
        </p:txBody>
      </p:sp>
    </p:spTree>
    <p:extLst>
      <p:ext uri="{BB962C8B-B14F-4D97-AF65-F5344CB8AC3E}">
        <p14:creationId xmlns:p14="http://schemas.microsoft.com/office/powerpoint/2010/main" val="992670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de-DE" dirty="0" smtClean="0">
              <a:latin typeface="Arial" panose="020B0604020202020204" pitchFamily="34" charset="0"/>
              <a:ea typeface="Batang"/>
            </a:endParaRPr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Batang"/>
              </a:defRPr>
            </a:lvl9pPr>
          </a:lstStyle>
          <a:p>
            <a:fld id="{1F23E8FC-F922-4D16-B657-A3C8F5D5E6AE}" type="slidenum">
              <a:rPr lang="de-DE" altLang="de-DE" sz="1200" smtClean="0"/>
              <a:pPr/>
              <a:t>12</a:t>
            </a:fld>
            <a:endParaRPr lang="de-DE" altLang="de-DE" sz="1200" smtClean="0"/>
          </a:p>
        </p:txBody>
      </p:sp>
    </p:spTree>
    <p:extLst>
      <p:ext uri="{BB962C8B-B14F-4D97-AF65-F5344CB8AC3E}">
        <p14:creationId xmlns:p14="http://schemas.microsoft.com/office/powerpoint/2010/main" val="3777027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2BA16-C81A-4BF2-B9E9-A22905F034AA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947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Sonstige_Daten\Grafik\ppt_UzK_Siegel_deko-heller-F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0"/>
            <a:ext cx="5181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14288" y="6015038"/>
            <a:ext cx="8215312" cy="762000"/>
            <a:chOff x="9" y="3789"/>
            <a:chExt cx="5175" cy="480"/>
          </a:xfrm>
        </p:grpSpPr>
        <p:pic>
          <p:nvPicPr>
            <p:cNvPr id="6" name="Picture 31" descr="D:\Sonstige_Daten\Grafik\ppt_UzK_Logo-blau-kleine-Datei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3885"/>
              <a:ext cx="38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Group 40"/>
            <p:cNvGrpSpPr>
              <a:grpSpLocks/>
            </p:cNvGrpSpPr>
            <p:nvPr/>
          </p:nvGrpSpPr>
          <p:grpSpPr bwMode="auto">
            <a:xfrm>
              <a:off x="9" y="3789"/>
              <a:ext cx="5147" cy="0"/>
              <a:chOff x="9" y="3789"/>
              <a:chExt cx="5147" cy="0"/>
            </a:xfrm>
          </p:grpSpPr>
          <p:sp>
            <p:nvSpPr>
              <p:cNvPr id="8" name="Line 33"/>
              <p:cNvSpPr>
                <a:spLocks noChangeShapeType="1"/>
              </p:cNvSpPr>
              <p:nvPr/>
            </p:nvSpPr>
            <p:spPr bwMode="auto">
              <a:xfrm>
                <a:off x="9" y="3789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83AF2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" name="Line 34"/>
              <p:cNvSpPr>
                <a:spLocks noChangeShapeType="1"/>
              </p:cNvSpPr>
              <p:nvPr/>
            </p:nvSpPr>
            <p:spPr bwMode="auto">
              <a:xfrm>
                <a:off x="752" y="3789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7D321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" name="Line 35"/>
              <p:cNvSpPr>
                <a:spLocks noChangeShapeType="1"/>
              </p:cNvSpPr>
              <p:nvPr/>
            </p:nvSpPr>
            <p:spPr bwMode="auto">
              <a:xfrm>
                <a:off x="1480" y="3789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AF111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" name="Line 36"/>
              <p:cNvSpPr>
                <a:spLocks noChangeShapeType="1"/>
              </p:cNvSpPr>
              <p:nvPr/>
            </p:nvSpPr>
            <p:spPr bwMode="auto">
              <a:xfrm>
                <a:off x="2216" y="3789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590F6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" name="Line 37"/>
              <p:cNvSpPr>
                <a:spLocks noChangeShapeType="1"/>
              </p:cNvSpPr>
              <p:nvPr/>
            </p:nvSpPr>
            <p:spPr bwMode="auto">
              <a:xfrm>
                <a:off x="2936" y="3789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0082C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" name="Line 38"/>
              <p:cNvSpPr>
                <a:spLocks noChangeShapeType="1"/>
              </p:cNvSpPr>
              <p:nvPr/>
            </p:nvSpPr>
            <p:spPr bwMode="auto">
              <a:xfrm>
                <a:off x="3664" y="3789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DBA61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" name="Line 39"/>
              <p:cNvSpPr>
                <a:spLocks noChangeShapeType="1"/>
              </p:cNvSpPr>
              <p:nvPr/>
            </p:nvSpPr>
            <p:spPr bwMode="auto">
              <a:xfrm>
                <a:off x="4408" y="3789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91C4E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788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15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solidFill>
                  <a:srgbClr val="969696"/>
                </a:solidFill>
                <a:latin typeface="Arial Narrow" pitchFamily="34" charset="0"/>
                <a:ea typeface="Batang" pitchFamily="18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9pPr>
          </a:lstStyle>
          <a:p>
            <a:pPr>
              <a:defRPr/>
            </a:pPr>
            <a:r>
              <a:rPr lang="de-DE"/>
              <a:t>Seminar für ABWL und Unternehmensbesteuerung </a:t>
            </a:r>
          </a:p>
          <a:p>
            <a:pPr>
              <a:defRPr/>
            </a:pPr>
            <a:r>
              <a:rPr lang="de-DE"/>
              <a:t>Prof. Dr. Michael Overesch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515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solidFill>
                  <a:srgbClr val="969696"/>
                </a:solidFill>
                <a:latin typeface="Arial Narrow" pitchFamily="34" charset="0"/>
                <a:ea typeface="Batang" pitchFamily="18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9pPr>
          </a:lstStyle>
          <a:p>
            <a:pPr>
              <a:defRPr/>
            </a:pPr>
            <a:r>
              <a:rPr lang="de-DE"/>
              <a:t>Seminar für ABWL und Unternehmensbesteuerung </a:t>
            </a:r>
          </a:p>
          <a:p>
            <a:pPr>
              <a:defRPr/>
            </a:pPr>
            <a:r>
              <a:rPr lang="de-DE"/>
              <a:t>Prof. Dr. Michael Overesch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304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257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2578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solidFill>
                  <a:srgbClr val="969696"/>
                </a:solidFill>
                <a:latin typeface="Arial Narrow" pitchFamily="34" charset="0"/>
                <a:ea typeface="Batang" pitchFamily="18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9pPr>
          </a:lstStyle>
          <a:p>
            <a:pPr>
              <a:defRPr/>
            </a:pPr>
            <a:r>
              <a:rPr lang="de-DE"/>
              <a:t>Seminar für ABWL und Unternehmensbesteuerung </a:t>
            </a:r>
          </a:p>
          <a:p>
            <a:pPr>
              <a:defRPr/>
            </a:pPr>
            <a:r>
              <a:rPr lang="de-DE"/>
              <a:t>Prof. Dr. Michael Overesch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661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6024" y="571689"/>
            <a:ext cx="7772400" cy="612000"/>
          </a:xfrm>
        </p:spPr>
        <p:txBody>
          <a:bodyPr lIns="72000" tIns="0" rIns="72000" bIns="0"/>
          <a:lstStyle>
            <a:lvl1pPr>
              <a:defRPr sz="28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611560" y="1196752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Folie: </a:t>
            </a:r>
            <a:fld id="{7CD46352-A14C-45EC-BD09-4F22A5BB3C8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Seminar für ABWL und Unternehmensbesteuerung </a:t>
            </a:r>
          </a:p>
          <a:p>
            <a:pPr>
              <a:defRPr/>
            </a:pPr>
            <a:r>
              <a:rPr lang="de-DE"/>
              <a:t>Prof. Dr. Michael Overesch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0309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6024" y="571689"/>
            <a:ext cx="7772400" cy="612000"/>
          </a:xfrm>
        </p:spPr>
        <p:txBody>
          <a:bodyPr lIns="72000" tIns="0" rIns="72000" bIns="0"/>
          <a:lstStyle>
            <a:lvl1pPr>
              <a:defRPr sz="28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de-DE" dirty="0" smtClean="0"/>
              <a:t>Titelmasterformat durch Klicken</a:t>
            </a:r>
            <a:endParaRPr lang="de-D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611560" y="1196752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>
                <a:solidFill>
                  <a:srgbClr val="969696"/>
                </a:solidFill>
                <a:latin typeface="Arial Narrow" pitchFamily="34" charset="0"/>
                <a:ea typeface="Batang" pitchFamily="18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9pPr>
          </a:lstStyle>
          <a:p>
            <a:pPr>
              <a:defRPr/>
            </a:pPr>
            <a:r>
              <a:rPr lang="de-DE"/>
              <a:t>Folie: </a:t>
            </a:r>
            <a:fld id="{9D715955-1E95-4F98-9565-A758F76E10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rgbClr val="969696"/>
                </a:solidFill>
                <a:latin typeface="Arial Narrow" pitchFamily="34" charset="0"/>
                <a:ea typeface="Batang" pitchFamily="18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9pPr>
          </a:lstStyle>
          <a:p>
            <a:pPr>
              <a:defRPr/>
            </a:pPr>
            <a:r>
              <a:rPr lang="de-DE"/>
              <a:t>Seminar für ABWL und Unternehmensbesteuerung </a:t>
            </a:r>
          </a:p>
          <a:p>
            <a:pPr>
              <a:defRPr/>
            </a:pPr>
            <a:r>
              <a:rPr lang="de-DE"/>
              <a:t>Prof. Dr. Michael Overesch</a:t>
            </a:r>
          </a:p>
        </p:txBody>
      </p:sp>
    </p:spTree>
    <p:extLst>
      <p:ext uri="{BB962C8B-B14F-4D97-AF65-F5344CB8AC3E}">
        <p14:creationId xmlns:p14="http://schemas.microsoft.com/office/powerpoint/2010/main" val="373393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Folie: </a:t>
            </a:r>
            <a:fld id="{BFDF6FD5-8275-48AA-BF99-5AB8514E872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Seminar für ABWL und Unternehmensbesteuerung </a:t>
            </a:r>
          </a:p>
          <a:p>
            <a:pPr>
              <a:defRPr/>
            </a:pPr>
            <a:r>
              <a:rPr lang="de-DE"/>
              <a:t>Prof. Dr. Michael Overesch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140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solidFill>
                  <a:srgbClr val="969696"/>
                </a:solidFill>
                <a:latin typeface="Arial Narrow" pitchFamily="34" charset="0"/>
                <a:ea typeface="Batang" pitchFamily="18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9pPr>
          </a:lstStyle>
          <a:p>
            <a:pPr>
              <a:defRPr/>
            </a:pPr>
            <a:r>
              <a:rPr lang="de-DE"/>
              <a:t>Seminar für ABWL und Unternehmensbesteuerung </a:t>
            </a:r>
          </a:p>
          <a:p>
            <a:pPr>
              <a:defRPr/>
            </a:pPr>
            <a:r>
              <a:rPr lang="de-DE"/>
              <a:t>Prof. Dr. Michael Overesch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642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solidFill>
                  <a:srgbClr val="969696"/>
                </a:solidFill>
                <a:latin typeface="Arial Narrow" pitchFamily="34" charset="0"/>
                <a:ea typeface="Batang" pitchFamily="18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9pPr>
          </a:lstStyle>
          <a:p>
            <a:pPr>
              <a:defRPr/>
            </a:pPr>
            <a:r>
              <a:rPr lang="de-DE"/>
              <a:t>Seminar für ABWL und Unternehmensbesteuerung </a:t>
            </a:r>
          </a:p>
          <a:p>
            <a:pPr>
              <a:defRPr/>
            </a:pPr>
            <a:r>
              <a:rPr lang="de-DE"/>
              <a:t>Prof. Dr. Michael Overesch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632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47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096000"/>
            <a:ext cx="3886200" cy="695325"/>
          </a:xfrm>
          <a:prstGeom prst="rect">
            <a:avLst/>
          </a:prstGeom>
        </p:spPr>
        <p:txBody>
          <a:bodyPr/>
          <a:lstStyle>
            <a:lvl1pPr>
              <a:defRPr>
                <a:ea typeface="Batang" pitchFamily="18" charset="-127"/>
                <a:cs typeface="+mn-cs"/>
              </a:defRPr>
            </a:lvl1pPr>
          </a:lstStyle>
          <a:p>
            <a:pPr>
              <a:defRPr/>
            </a:pPr>
            <a:r>
              <a:rPr lang="de-DE"/>
              <a:t>Dezernat / Abteilung</a:t>
            </a:r>
          </a:p>
          <a:p>
            <a:pPr>
              <a:defRPr/>
            </a:pPr>
            <a:r>
              <a:rPr lang="de-DE"/>
              <a:t>Name des/r Dezernates / Abteilung</a:t>
            </a:r>
          </a:p>
          <a:p>
            <a:pPr>
              <a:defRPr/>
            </a:pPr>
            <a:r>
              <a:rPr lang="de-DE"/>
              <a:t>Vorname, Nachname</a:t>
            </a:r>
          </a:p>
          <a:p>
            <a:pPr>
              <a:defRPr/>
            </a:pPr>
            <a:fld id="{60D8F707-397B-4629-A659-B1F05550074F}" type="datetime1">
              <a:rPr lang="de-DE"/>
              <a:pPr>
                <a:defRPr/>
              </a:pPr>
              <a:t>23.10.2019</a:t>
            </a:fld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800600" y="6324600"/>
            <a:ext cx="1447800" cy="4572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Seminar für ABWL und Unternehmensbesteuerung Prof. Dr. Michael Overesch</a:t>
            </a:r>
            <a:endParaRPr lang="de-DE" sz="1000">
              <a:solidFill>
                <a:srgbClr val="969696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Folie: </a:t>
            </a:r>
            <a:fld id="{73F6D2D3-D116-46DC-B1B2-2E1FBA55FF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55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3886200" cy="695325"/>
          </a:xfrm>
          <a:prstGeom prst="rect">
            <a:avLst/>
          </a:prstGeom>
        </p:spPr>
        <p:txBody>
          <a:bodyPr/>
          <a:lstStyle>
            <a:lvl1pPr>
              <a:defRPr>
                <a:ea typeface="Batang" pitchFamily="18" charset="-127"/>
                <a:cs typeface="+mn-cs"/>
              </a:defRPr>
            </a:lvl1pPr>
          </a:lstStyle>
          <a:p>
            <a:pPr>
              <a:defRPr/>
            </a:pPr>
            <a:r>
              <a:rPr lang="de-DE"/>
              <a:t>Dezernat / Abteilung</a:t>
            </a:r>
          </a:p>
          <a:p>
            <a:pPr>
              <a:defRPr/>
            </a:pPr>
            <a:r>
              <a:rPr lang="de-DE"/>
              <a:t>Name des/r Dezernates / Abteilung</a:t>
            </a:r>
          </a:p>
          <a:p>
            <a:pPr>
              <a:defRPr/>
            </a:pPr>
            <a:r>
              <a:rPr lang="de-DE"/>
              <a:t>Vorname, Nachname</a:t>
            </a:r>
          </a:p>
          <a:p>
            <a:pPr>
              <a:defRPr/>
            </a:pPr>
            <a:fld id="{54F9BE33-B227-41AE-B2A6-303DF54681B9}" type="datetime1">
              <a:rPr lang="de-DE"/>
              <a:pPr>
                <a:defRPr/>
              </a:pPr>
              <a:t>23.10.2019</a:t>
            </a:fld>
            <a:endParaRPr lang="de-DE"/>
          </a:p>
        </p:txBody>
      </p:sp>
      <p:sp>
        <p:nvSpPr>
          <p:cNvPr id="3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Folie: </a:t>
            </a:r>
            <a:fld id="{EB508A5B-2EA6-442E-967D-4702D76F27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94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solidFill>
                  <a:srgbClr val="969696"/>
                </a:solidFill>
                <a:latin typeface="Arial Narrow" pitchFamily="34" charset="0"/>
                <a:ea typeface="Batang" pitchFamily="18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9pPr>
          </a:lstStyle>
          <a:p>
            <a:pPr>
              <a:defRPr/>
            </a:pPr>
            <a:r>
              <a:rPr lang="de-DE"/>
              <a:t>Seminar für ABWL und Unternehmensbesteuerung </a:t>
            </a:r>
          </a:p>
          <a:p>
            <a:pPr>
              <a:defRPr/>
            </a:pPr>
            <a:r>
              <a:rPr lang="de-DE"/>
              <a:t>Prof. Dr. Michael Overesch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464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3886200" cy="695325"/>
          </a:xfrm>
          <a:prstGeom prst="rect">
            <a:avLst/>
          </a:prstGeom>
        </p:spPr>
        <p:txBody>
          <a:bodyPr/>
          <a:lstStyle>
            <a:lvl1pPr>
              <a:defRPr>
                <a:ea typeface="Batang" pitchFamily="18" charset="-127"/>
                <a:cs typeface="+mn-cs"/>
              </a:defRPr>
            </a:lvl1pPr>
          </a:lstStyle>
          <a:p>
            <a:pPr>
              <a:defRPr/>
            </a:pPr>
            <a:r>
              <a:rPr lang="de-DE"/>
              <a:t>Dezernat / Abteilung</a:t>
            </a:r>
          </a:p>
          <a:p>
            <a:pPr>
              <a:defRPr/>
            </a:pPr>
            <a:r>
              <a:rPr lang="de-DE"/>
              <a:t>Name des/r Dezernates / Abteilung</a:t>
            </a:r>
          </a:p>
          <a:p>
            <a:pPr>
              <a:defRPr/>
            </a:pPr>
            <a:r>
              <a:rPr lang="de-DE"/>
              <a:t>Vorname, Nachname</a:t>
            </a:r>
          </a:p>
          <a:p>
            <a:pPr>
              <a:defRPr/>
            </a:pPr>
            <a:fld id="{29905597-CFFF-4591-9211-778DB2A79AF7}" type="datetime1">
              <a:rPr lang="de-DE"/>
              <a:pPr>
                <a:defRPr/>
              </a:pPr>
              <a:t>23.10.2019</a:t>
            </a:fld>
            <a:endParaRPr lang="de-DE"/>
          </a:p>
        </p:txBody>
      </p:sp>
      <p:sp>
        <p:nvSpPr>
          <p:cNvPr id="6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Folie: </a:t>
            </a:r>
            <a:fld id="{DFE80CDF-5579-4AD6-B9B5-85B8CCCC0B4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09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Sonstige_Daten\Grafik\ppt_UzK_Siegel_deko-heller-Fond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0"/>
            <a:ext cx="5181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br>
              <a:rPr lang="de-DE" altLang="de-DE" smtClean="0"/>
            </a:br>
            <a:endParaRPr lang="de-DE" altLang="de-DE" smtClean="0"/>
          </a:p>
        </p:txBody>
      </p:sp>
      <p:grpSp>
        <p:nvGrpSpPr>
          <p:cNvPr id="1029" name="Group 29"/>
          <p:cNvGrpSpPr>
            <a:grpSpLocks/>
          </p:cNvGrpSpPr>
          <p:nvPr/>
        </p:nvGrpSpPr>
        <p:grpSpPr bwMode="auto">
          <a:xfrm>
            <a:off x="14288" y="6019800"/>
            <a:ext cx="8215312" cy="762000"/>
            <a:chOff x="9" y="3792"/>
            <a:chExt cx="5175" cy="480"/>
          </a:xfrm>
        </p:grpSpPr>
        <p:pic>
          <p:nvPicPr>
            <p:cNvPr id="1032" name="Picture 9" descr="D:\Sonstige_Daten\Grafik\ppt_UzK_Logo-blau-kleine-Datei.gif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3888"/>
              <a:ext cx="38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3" name="Group 28"/>
            <p:cNvGrpSpPr>
              <a:grpSpLocks/>
            </p:cNvGrpSpPr>
            <p:nvPr/>
          </p:nvGrpSpPr>
          <p:grpSpPr bwMode="auto">
            <a:xfrm>
              <a:off x="9" y="3792"/>
              <a:ext cx="5147" cy="0"/>
              <a:chOff x="9" y="3792"/>
              <a:chExt cx="5147" cy="0"/>
            </a:xfrm>
          </p:grpSpPr>
          <p:sp>
            <p:nvSpPr>
              <p:cNvPr id="1034" name="Line 11"/>
              <p:cNvSpPr>
                <a:spLocks noChangeShapeType="1"/>
              </p:cNvSpPr>
              <p:nvPr/>
            </p:nvSpPr>
            <p:spPr bwMode="auto">
              <a:xfrm>
                <a:off x="9" y="3792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83AF2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35" name="Line 12"/>
              <p:cNvSpPr>
                <a:spLocks noChangeShapeType="1"/>
              </p:cNvSpPr>
              <p:nvPr/>
            </p:nvSpPr>
            <p:spPr bwMode="auto">
              <a:xfrm>
                <a:off x="752" y="3792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7D321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36" name="Line 13"/>
              <p:cNvSpPr>
                <a:spLocks noChangeShapeType="1"/>
              </p:cNvSpPr>
              <p:nvPr/>
            </p:nvSpPr>
            <p:spPr bwMode="auto">
              <a:xfrm>
                <a:off x="1480" y="3792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AF111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37" name="Line 14"/>
              <p:cNvSpPr>
                <a:spLocks noChangeShapeType="1"/>
              </p:cNvSpPr>
              <p:nvPr/>
            </p:nvSpPr>
            <p:spPr bwMode="auto">
              <a:xfrm>
                <a:off x="2216" y="3792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590F6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38" name="Line 15"/>
              <p:cNvSpPr>
                <a:spLocks noChangeShapeType="1"/>
              </p:cNvSpPr>
              <p:nvPr/>
            </p:nvSpPr>
            <p:spPr bwMode="auto">
              <a:xfrm>
                <a:off x="2936" y="3792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0082C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39" name="Line 16"/>
              <p:cNvSpPr>
                <a:spLocks noChangeShapeType="1"/>
              </p:cNvSpPr>
              <p:nvPr/>
            </p:nvSpPr>
            <p:spPr bwMode="auto">
              <a:xfrm>
                <a:off x="3664" y="3792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DBA61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40" name="Line 17"/>
              <p:cNvSpPr>
                <a:spLocks noChangeShapeType="1"/>
              </p:cNvSpPr>
              <p:nvPr/>
            </p:nvSpPr>
            <p:spPr bwMode="auto">
              <a:xfrm>
                <a:off x="4408" y="3792"/>
                <a:ext cx="748" cy="0"/>
              </a:xfrm>
              <a:prstGeom prst="line">
                <a:avLst/>
              </a:prstGeom>
              <a:noFill/>
              <a:ln w="69850">
                <a:solidFill>
                  <a:srgbClr val="91C4E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19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8305800" y="6096000"/>
            <a:ext cx="762000" cy="228600"/>
          </a:xfrm>
          <a:prstGeom prst="rect">
            <a:avLst/>
          </a:prstGeom>
          <a:noFill/>
        </p:spPr>
        <p:txBody>
          <a:bodyPr/>
          <a:lstStyle>
            <a:lvl1pPr>
              <a:defRPr sz="1000">
                <a:solidFill>
                  <a:srgbClr val="969696"/>
                </a:solidFill>
                <a:latin typeface="Arial Narrow" pitchFamily="34" charset="0"/>
                <a:ea typeface="Batang" pitchFamily="18" charset="-127"/>
                <a:cs typeface="+mn-c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9pPr>
          </a:lstStyle>
          <a:p>
            <a:pPr>
              <a:defRPr/>
            </a:pPr>
            <a:r>
              <a:rPr lang="de-DE"/>
              <a:t>Folie: </a:t>
            </a:r>
            <a:fld id="{5951D0BD-DB13-4A53-9311-FE5ACFFA549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0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685800" y="6096000"/>
            <a:ext cx="3886200" cy="695325"/>
          </a:xfrm>
          <a:prstGeom prst="rect">
            <a:avLst/>
          </a:prstGeom>
          <a:noFill/>
        </p:spPr>
        <p:txBody>
          <a:bodyPr/>
          <a:lstStyle>
            <a:lvl1pPr>
              <a:defRPr sz="1000">
                <a:solidFill>
                  <a:srgbClr val="969696"/>
                </a:solidFill>
                <a:latin typeface="Arial Narrow" pitchFamily="34" charset="0"/>
                <a:ea typeface="Batang" pitchFamily="18" charset="-127"/>
                <a:cs typeface="+mn-c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Batang" pitchFamily="18" charset="-127"/>
              </a:defRPr>
            </a:lvl9pPr>
          </a:lstStyle>
          <a:p>
            <a:pPr>
              <a:defRPr/>
            </a:pPr>
            <a:r>
              <a:rPr lang="de-DE"/>
              <a:t>Seminar für ABWL und Unternehmensbesteuerung </a:t>
            </a:r>
          </a:p>
          <a:p>
            <a:pPr>
              <a:defRPr/>
            </a:pPr>
            <a:r>
              <a:rPr lang="de-DE"/>
              <a:t>Prof. Dr. Michael Overesch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8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69" r:id="rId12"/>
    <p:sldLayoutId id="2147483780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Times New Roman" panose="02020603050405020304" pitchFamily="18" charset="0"/>
          <a:ea typeface="Batang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Times New Roman" panose="02020603050405020304" pitchFamily="18" charset="0"/>
          <a:ea typeface="Batang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Times New Roman" panose="02020603050405020304" pitchFamily="18" charset="0"/>
          <a:ea typeface="Batang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Times New Roman" panose="02020603050405020304" pitchFamily="18" charset="0"/>
          <a:ea typeface="Batang" pitchFamily="18" charset="-127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charset="0"/>
          <a:ea typeface="Batang" pitchFamily="18" charset="-127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charset="0"/>
          <a:ea typeface="Batang" pitchFamily="18" charset="-127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charset="0"/>
          <a:ea typeface="Batang" pitchFamily="18" charset="-127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D0921"/>
          </a:solidFill>
          <a:latin typeface="Arial" charset="0"/>
          <a:ea typeface="Batang" pitchFamily="18" charset="-127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1">
          <a:solidFill>
            <a:srgbClr val="2B586C"/>
          </a:solidFill>
          <a:latin typeface="+mn-lt"/>
          <a:ea typeface="+mn-ea"/>
          <a:cs typeface="Batang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2B586C"/>
          </a:solidFill>
          <a:latin typeface="+mn-lt"/>
          <a:ea typeface="+mn-ea"/>
          <a:cs typeface="Batang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400" b="1">
          <a:solidFill>
            <a:srgbClr val="2B586C"/>
          </a:solidFill>
          <a:latin typeface="+mn-lt"/>
          <a:ea typeface="+mn-ea"/>
          <a:cs typeface="Batang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›"/>
        <a:defRPr sz="2000" b="1">
          <a:solidFill>
            <a:srgbClr val="2B586C"/>
          </a:solidFill>
          <a:latin typeface="+mn-lt"/>
          <a:ea typeface="+mn-ea"/>
          <a:cs typeface="Batang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1">
          <a:solidFill>
            <a:srgbClr val="2B586C"/>
          </a:solidFill>
          <a:latin typeface="+mn-lt"/>
          <a:ea typeface="+mn-ea"/>
          <a:cs typeface="Batang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1">
          <a:solidFill>
            <a:srgbClr val="2B586C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1">
          <a:solidFill>
            <a:srgbClr val="2B586C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1">
          <a:solidFill>
            <a:srgbClr val="2B586C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1">
          <a:solidFill>
            <a:srgbClr val="2B586C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544513"/>
            <a:ext cx="7924800" cy="47085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2800" b="0" dirty="0" smtClean="0">
                <a:solidFill>
                  <a:srgbClr val="2B586C"/>
                </a:solidFill>
                <a:latin typeface="+mn-lt"/>
                <a:ea typeface="+mn-ea"/>
                <a:cs typeface="+mn-cs"/>
              </a:rPr>
              <a:t>Cross-border Effects of a Major Tax Reform - Evidence from the European </a:t>
            </a:r>
            <a:r>
              <a:rPr lang="en-US" sz="2800" b="0" dirty="0">
                <a:solidFill>
                  <a:srgbClr val="2B586C"/>
                </a:solidFill>
                <a:latin typeface="+mn-lt"/>
                <a:ea typeface="+mn-ea"/>
                <a:cs typeface="+mn-cs"/>
              </a:rPr>
              <a:t>Stock </a:t>
            </a:r>
            <a:r>
              <a:rPr lang="en-US" sz="2800" b="0" dirty="0" smtClean="0">
                <a:solidFill>
                  <a:srgbClr val="2B586C"/>
                </a:solidFill>
                <a:latin typeface="+mn-lt"/>
                <a:ea typeface="+mn-ea"/>
                <a:cs typeface="+mn-cs"/>
              </a:rPr>
              <a:t>Market</a:t>
            </a:r>
            <a:r>
              <a:rPr lang="en-US" sz="2800" b="0" dirty="0">
                <a:solidFill>
                  <a:srgbClr val="2B586C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800" b="0" dirty="0">
                <a:solidFill>
                  <a:srgbClr val="2B586C"/>
                </a:solidFill>
                <a:latin typeface="+mn-lt"/>
                <a:ea typeface="+mn-ea"/>
                <a:cs typeface="+mn-cs"/>
              </a:rPr>
            </a:br>
            <a:r>
              <a:rPr lang="en-US" sz="2800" b="0" dirty="0" smtClean="0">
                <a:solidFill>
                  <a:srgbClr val="2B586C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US" sz="2800" b="0" dirty="0">
                <a:solidFill>
                  <a:srgbClr val="2B586C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800" b="0" dirty="0">
                <a:solidFill>
                  <a:srgbClr val="2B586C"/>
                </a:solidFill>
                <a:latin typeface="+mn-lt"/>
                <a:ea typeface="+mn-ea"/>
                <a:cs typeface="+mn-cs"/>
              </a:rPr>
            </a:br>
            <a:r>
              <a:rPr lang="de-DE" sz="1800" b="0" dirty="0" smtClean="0">
                <a:solidFill>
                  <a:srgbClr val="2B586C"/>
                </a:solidFill>
                <a:latin typeface="+mn-lt"/>
                <a:ea typeface="+mn-ea"/>
                <a:cs typeface="+mn-cs"/>
              </a:rPr>
              <a:t>Michael Overesch</a:t>
            </a:r>
            <a:br>
              <a:rPr lang="de-DE" sz="1800" b="0" dirty="0" smtClean="0">
                <a:solidFill>
                  <a:srgbClr val="2B586C"/>
                </a:solidFill>
                <a:latin typeface="+mn-lt"/>
                <a:ea typeface="+mn-ea"/>
                <a:cs typeface="+mn-cs"/>
              </a:rPr>
            </a:br>
            <a:r>
              <a:rPr lang="de-DE" sz="1800" b="0" dirty="0" smtClean="0">
                <a:solidFill>
                  <a:srgbClr val="2B586C"/>
                </a:solidFill>
                <a:latin typeface="+mn-lt"/>
                <a:ea typeface="+mn-ea"/>
                <a:cs typeface="+mn-cs"/>
              </a:rPr>
              <a:t>(University </a:t>
            </a:r>
            <a:r>
              <a:rPr lang="de-DE" sz="1800" b="0" dirty="0" err="1" smtClean="0">
                <a:solidFill>
                  <a:srgbClr val="2B586C"/>
                </a:solidFill>
                <a:latin typeface="+mn-lt"/>
                <a:ea typeface="+mn-ea"/>
                <a:cs typeface="+mn-cs"/>
              </a:rPr>
              <a:t>of</a:t>
            </a:r>
            <a:r>
              <a:rPr lang="de-DE" sz="1800" b="0" dirty="0" smtClean="0">
                <a:solidFill>
                  <a:srgbClr val="2B586C"/>
                </a:solidFill>
                <a:latin typeface="+mn-lt"/>
                <a:ea typeface="+mn-ea"/>
                <a:cs typeface="+mn-cs"/>
              </a:rPr>
              <a:t> Cologne)</a:t>
            </a:r>
            <a:r>
              <a:rPr lang="de-DE" sz="1800" b="0" dirty="0">
                <a:solidFill>
                  <a:srgbClr val="2B586C"/>
                </a:solidFill>
                <a:latin typeface="+mn-lt"/>
                <a:ea typeface="+mn-ea"/>
                <a:cs typeface="+mn-cs"/>
              </a:rPr>
              <a:t/>
            </a:r>
            <a:br>
              <a:rPr lang="de-DE" sz="1800" b="0" dirty="0">
                <a:solidFill>
                  <a:srgbClr val="2B586C"/>
                </a:solidFill>
                <a:latin typeface="+mn-lt"/>
                <a:ea typeface="+mn-ea"/>
                <a:cs typeface="+mn-cs"/>
              </a:rPr>
            </a:br>
            <a:r>
              <a:rPr lang="de-DE" sz="1800" b="0" dirty="0">
                <a:solidFill>
                  <a:srgbClr val="2B586C"/>
                </a:solidFill>
                <a:latin typeface="+mn-lt"/>
                <a:ea typeface="+mn-ea"/>
                <a:cs typeface="+mn-cs"/>
              </a:rPr>
              <a:t/>
            </a:r>
            <a:br>
              <a:rPr lang="de-DE" sz="1800" b="0" dirty="0">
                <a:solidFill>
                  <a:srgbClr val="2B586C"/>
                </a:solidFill>
                <a:latin typeface="+mn-lt"/>
                <a:ea typeface="+mn-ea"/>
                <a:cs typeface="+mn-cs"/>
              </a:rPr>
            </a:br>
            <a:r>
              <a:rPr lang="de-DE" sz="1800" b="0" dirty="0" smtClean="0">
                <a:solidFill>
                  <a:srgbClr val="2B586C"/>
                </a:solidFill>
                <a:latin typeface="+mn-lt"/>
                <a:ea typeface="+mn-ea"/>
                <a:cs typeface="+mn-cs"/>
              </a:rPr>
              <a:t>Max Pflitsch</a:t>
            </a:r>
            <a:r>
              <a:rPr lang="de-DE" sz="1800" b="0" dirty="0">
                <a:solidFill>
                  <a:srgbClr val="2B586C"/>
                </a:solidFill>
                <a:latin typeface="+mn-lt"/>
                <a:ea typeface="+mn-ea"/>
                <a:cs typeface="+mn-cs"/>
              </a:rPr>
              <a:t/>
            </a:r>
            <a:br>
              <a:rPr lang="de-DE" sz="1800" b="0" dirty="0">
                <a:solidFill>
                  <a:srgbClr val="2B586C"/>
                </a:solidFill>
                <a:latin typeface="+mn-lt"/>
                <a:ea typeface="+mn-ea"/>
                <a:cs typeface="+mn-cs"/>
              </a:rPr>
            </a:br>
            <a:r>
              <a:rPr lang="de-DE" sz="1800" b="0" dirty="0">
                <a:solidFill>
                  <a:srgbClr val="2B586C"/>
                </a:solidFill>
                <a:latin typeface="+mn-lt"/>
                <a:ea typeface="+mn-ea"/>
                <a:cs typeface="+mn-cs"/>
              </a:rPr>
              <a:t>(University </a:t>
            </a:r>
            <a:r>
              <a:rPr lang="de-DE" sz="1800" b="0" dirty="0" err="1">
                <a:solidFill>
                  <a:srgbClr val="2B586C"/>
                </a:solidFill>
                <a:latin typeface="+mn-lt"/>
                <a:ea typeface="+mn-ea"/>
                <a:cs typeface="+mn-cs"/>
              </a:rPr>
              <a:t>of</a:t>
            </a:r>
            <a:r>
              <a:rPr lang="de-DE" sz="1800" b="0" dirty="0">
                <a:solidFill>
                  <a:srgbClr val="2B586C"/>
                </a:solidFill>
                <a:latin typeface="+mn-lt"/>
                <a:ea typeface="+mn-ea"/>
                <a:cs typeface="+mn-cs"/>
              </a:rPr>
              <a:t> Cologne)</a:t>
            </a:r>
            <a:r>
              <a:rPr lang="de-DE" sz="3200" dirty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de-DE" sz="32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de-DE" sz="3200" dirty="0" smtClean="0">
                <a:solidFill>
                  <a:schemeClr val="tx1"/>
                </a:solidFill>
                <a:cs typeface="Times New Roman" pitchFamily="18" charset="0"/>
              </a:rPr>
              <a:t>					</a:t>
            </a:r>
            <a:br>
              <a:rPr lang="de-DE" sz="3200" dirty="0" smtClean="0">
                <a:solidFill>
                  <a:schemeClr val="tx1"/>
                </a:solidFill>
                <a:cs typeface="Times New Roman" pitchFamily="18" charset="0"/>
              </a:rPr>
            </a:br>
            <a:endParaRPr lang="de-DE" sz="3200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5363" name="Rectangle 13"/>
          <p:cNvSpPr>
            <a:spLocks noChangeArrowheads="1"/>
          </p:cNvSpPr>
          <p:nvPr/>
        </p:nvSpPr>
        <p:spPr bwMode="auto">
          <a:xfrm>
            <a:off x="1790700" y="4437063"/>
            <a:ext cx="57705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de-DE" altLang="de-DE" sz="2200">
              <a:cs typeface="Times New Roman" panose="02020603050405020304" pitchFamily="18" charset="0"/>
            </a:endParaRPr>
          </a:p>
        </p:txBody>
      </p:sp>
      <p:sp>
        <p:nvSpPr>
          <p:cNvPr id="15364" name="Fußzeilenplatzhalter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 smtClean="0">
                <a:solidFill>
                  <a:srgbClr val="969696"/>
                </a:solidFill>
                <a:latin typeface="Arial Narrow" panose="020B0606020202030204" pitchFamily="34" charset="0"/>
              </a:rPr>
              <a:t>NTA Annual </a:t>
            </a:r>
            <a:r>
              <a:rPr lang="de-DE" altLang="de-DE" sz="1000" b="0" dirty="0" err="1" smtClean="0">
                <a:solidFill>
                  <a:srgbClr val="969696"/>
                </a:solidFill>
                <a:latin typeface="Arial Narrow" panose="020B0606020202030204" pitchFamily="34" charset="0"/>
              </a:rPr>
              <a:t>Congress</a:t>
            </a:r>
            <a:r>
              <a:rPr lang="de-DE" altLang="de-DE" sz="1000" b="0" dirty="0" smtClean="0">
                <a:solidFill>
                  <a:srgbClr val="969696"/>
                </a:solidFill>
                <a:latin typeface="Arial Narrow" panose="020B0606020202030204" pitchFamily="34" charset="0"/>
              </a:rPr>
              <a:t> 2019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 smtClean="0">
                <a:solidFill>
                  <a:srgbClr val="969696"/>
                </a:solidFill>
                <a:latin typeface="Arial Narrow" panose="020B0606020202030204" pitchFamily="34" charset="0"/>
              </a:rPr>
              <a:t>Max Pflitsch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000" b="0" dirty="0" smtClean="0">
              <a:solidFill>
                <a:srgbClr val="969696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2800" b="0" dirty="0" smtClean="0">
                <a:solidFill>
                  <a:srgbClr val="2B586C"/>
                </a:solidFill>
              </a:rPr>
              <a:t>Summary</a:t>
            </a:r>
          </a:p>
        </p:txBody>
      </p:sp>
      <p:sp>
        <p:nvSpPr>
          <p:cNvPr id="317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de-DE" sz="2000" b="0" dirty="0" smtClean="0"/>
              <a:t>The European stock market was affected by the TCJA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de-DE" sz="2000" b="0" dirty="0" smtClean="0"/>
              <a:t>European firms active in the U.S. experienced significant positive abnormal returns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de-DE" sz="2000" b="0" dirty="0" smtClean="0"/>
              <a:t>European firms in industries with high U.S. competition had significant lower abnormal returns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de-DE" sz="2000" b="0" dirty="0" smtClean="0"/>
              <a:t>These results appear robust in various specifications</a:t>
            </a:r>
          </a:p>
          <a:p>
            <a:pPr eaLnBrk="1" hangingPunct="1">
              <a:spcBef>
                <a:spcPts val="1000"/>
              </a:spcBef>
            </a:pPr>
            <a:endParaRPr lang="en-US" altLang="de-DE" sz="2000" b="0" dirty="0" smtClean="0"/>
          </a:p>
          <a:p>
            <a:pPr eaLnBrk="1" hangingPunct="1"/>
            <a:endParaRPr lang="en-US" altLang="de-DE" dirty="0" smtClean="0"/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t>Folie: </a:t>
            </a:r>
            <a:fld id="{602B3B51-8BA2-4287-9631-D2BD0740C103}" type="slidenum"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de-DE" altLang="de-DE" sz="1000" b="0" smtClean="0">
              <a:solidFill>
                <a:srgbClr val="969696"/>
              </a:solidFill>
              <a:latin typeface="Arial Narrow" panose="020B0606020202030204" pitchFamily="34" charset="0"/>
            </a:endParaRPr>
          </a:p>
        </p:txBody>
      </p:sp>
      <p:sp>
        <p:nvSpPr>
          <p:cNvPr id="31749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NTA Annual </a:t>
            </a:r>
            <a:r>
              <a:rPr lang="de-DE" altLang="de-DE" sz="1000" b="0" dirty="0" err="1">
                <a:solidFill>
                  <a:srgbClr val="969696"/>
                </a:solidFill>
                <a:latin typeface="Arial Narrow" panose="020B0606020202030204" pitchFamily="34" charset="0"/>
              </a:rPr>
              <a:t>Congress</a:t>
            </a: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 2019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Max Pflitsch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2800" b="0" dirty="0" smtClean="0">
                <a:solidFill>
                  <a:srgbClr val="2B586C"/>
                </a:solidFill>
              </a:rPr>
              <a:t>Current work in progress: </a:t>
            </a:r>
          </a:p>
        </p:txBody>
      </p:sp>
      <p:sp>
        <p:nvSpPr>
          <p:cNvPr id="3379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de-DE" sz="2000" b="0" dirty="0" smtClean="0"/>
              <a:t>H1: Assets instead of revenue as the US-Activity proxy</a:t>
            </a:r>
          </a:p>
          <a:p>
            <a:pPr eaLnBrk="1" hangingPunct="1"/>
            <a:r>
              <a:rPr lang="en-US" altLang="de-DE" sz="2000" b="0" dirty="0" smtClean="0"/>
              <a:t>H2: Revenue instead of </a:t>
            </a:r>
            <a:r>
              <a:rPr lang="en-US" altLang="de-DE" sz="2000" b="0" dirty="0" err="1" smtClean="0"/>
              <a:t>NoE</a:t>
            </a:r>
            <a:r>
              <a:rPr lang="en-US" altLang="de-DE" sz="2000" b="0" dirty="0" smtClean="0"/>
              <a:t> of US-CFC‘s to compute the competition measure</a:t>
            </a:r>
          </a:p>
          <a:p>
            <a:pPr eaLnBrk="1" hangingPunct="1"/>
            <a:r>
              <a:rPr lang="en-US" altLang="de-DE" sz="2000" b="0" dirty="0" smtClean="0"/>
              <a:t>Searching </a:t>
            </a:r>
            <a:r>
              <a:rPr lang="en-US" altLang="de-DE" sz="2000" b="0" dirty="0" smtClean="0"/>
              <a:t>further proxies for US competition</a:t>
            </a:r>
          </a:p>
          <a:p>
            <a:pPr eaLnBrk="1" hangingPunct="1"/>
            <a:r>
              <a:rPr lang="en-US" altLang="de-DE" sz="2000" b="0" dirty="0" smtClean="0"/>
              <a:t>Evaluate change in ETR as a proxy for US Activity (</a:t>
            </a:r>
            <a:r>
              <a:rPr lang="en-US" altLang="de-DE" sz="2000" b="0" dirty="0" err="1" smtClean="0"/>
              <a:t>Gaertner</a:t>
            </a:r>
            <a:r>
              <a:rPr lang="en-US" altLang="de-DE" sz="2000" b="0" dirty="0" smtClean="0"/>
              <a:t> et al. 2019) </a:t>
            </a:r>
          </a:p>
          <a:p>
            <a:pPr eaLnBrk="1" hangingPunct="1"/>
            <a:r>
              <a:rPr lang="en-US" altLang="de-DE" sz="2000" b="0" dirty="0" smtClean="0"/>
              <a:t>Price and variance contribution analysis (Wagner et al. 2018)</a:t>
            </a:r>
          </a:p>
          <a:p>
            <a:pPr eaLnBrk="1" hangingPunct="1"/>
            <a:r>
              <a:rPr lang="en-US" altLang="de-DE" sz="2000" b="0" dirty="0" smtClean="0"/>
              <a:t>Examine more event dates</a:t>
            </a:r>
            <a:endParaRPr lang="en-US" altLang="de-DE" sz="2000" b="0" dirty="0" smtClean="0"/>
          </a:p>
          <a:p>
            <a:pPr eaLnBrk="1" hangingPunct="1"/>
            <a:r>
              <a:rPr lang="en-US" altLang="de-DE" sz="2000" b="0" dirty="0" smtClean="0"/>
              <a:t>Joint tests for CAR‘s using multiple event dates</a:t>
            </a:r>
            <a:endParaRPr lang="en-US" altLang="de-DE" sz="2000" b="0" dirty="0" smtClean="0"/>
          </a:p>
        </p:txBody>
      </p:sp>
      <p:sp>
        <p:nvSpPr>
          <p:cNvPr id="33796" name="Foliennummernplatzhalt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t>Folie: </a:t>
            </a:r>
            <a:fld id="{9B5A1D7D-0AB4-455A-860B-73F499D9038C}" type="slidenum"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de-DE" altLang="de-DE" sz="1000" b="0" smtClean="0">
              <a:solidFill>
                <a:srgbClr val="969696"/>
              </a:solidFill>
              <a:latin typeface="Arial Narrow" panose="020B0606020202030204" pitchFamily="34" charset="0"/>
            </a:endParaRPr>
          </a:p>
        </p:txBody>
      </p:sp>
      <p:sp>
        <p:nvSpPr>
          <p:cNvPr id="33797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NTA Annual </a:t>
            </a:r>
            <a:r>
              <a:rPr lang="de-DE" altLang="de-DE" sz="1000" b="0" dirty="0" err="1">
                <a:solidFill>
                  <a:srgbClr val="969696"/>
                </a:solidFill>
                <a:latin typeface="Arial Narrow" panose="020B0606020202030204" pitchFamily="34" charset="0"/>
              </a:rPr>
              <a:t>Congress</a:t>
            </a: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 2019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Max Pflitsch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2800" b="0" dirty="0" smtClean="0">
                <a:solidFill>
                  <a:srgbClr val="2B586C"/>
                </a:solidFill>
              </a:rPr>
              <a:t>Appendix</a:t>
            </a:r>
          </a:p>
        </p:txBody>
      </p:sp>
      <p:sp>
        <p:nvSpPr>
          <p:cNvPr id="3379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000"/>
              </a:spcBef>
            </a:pPr>
            <a:endParaRPr lang="en-US" altLang="de-DE" sz="2000" b="0" smtClean="0"/>
          </a:p>
          <a:p>
            <a:pPr eaLnBrk="1" hangingPunct="1"/>
            <a:endParaRPr lang="en-US" altLang="de-DE" smtClean="0"/>
          </a:p>
        </p:txBody>
      </p:sp>
      <p:sp>
        <p:nvSpPr>
          <p:cNvPr id="33796" name="Foliennummernplatzhalt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t>Folie: </a:t>
            </a:r>
            <a:fld id="{9B5A1D7D-0AB4-455A-860B-73F499D9038C}" type="slidenum"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de-DE" altLang="de-DE" sz="1000" b="0" smtClean="0">
              <a:solidFill>
                <a:srgbClr val="969696"/>
              </a:solidFill>
              <a:latin typeface="Arial Narrow" panose="020B0606020202030204" pitchFamily="34" charset="0"/>
            </a:endParaRPr>
          </a:p>
        </p:txBody>
      </p:sp>
      <p:sp>
        <p:nvSpPr>
          <p:cNvPr id="33797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NTA Annual </a:t>
            </a:r>
            <a:r>
              <a:rPr lang="de-DE" altLang="de-DE" sz="1000" b="0" dirty="0" err="1">
                <a:solidFill>
                  <a:srgbClr val="969696"/>
                </a:solidFill>
                <a:latin typeface="Arial Narrow" panose="020B0606020202030204" pitchFamily="34" charset="0"/>
              </a:rPr>
              <a:t>Congress</a:t>
            </a: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 2019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Max Pflitsch</a:t>
            </a:r>
          </a:p>
        </p:txBody>
      </p:sp>
    </p:spTree>
    <p:extLst>
      <p:ext uri="{BB962C8B-B14F-4D97-AF65-F5344CB8AC3E}">
        <p14:creationId xmlns:p14="http://schemas.microsoft.com/office/powerpoint/2010/main" val="355663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z="2800" b="0" dirty="0">
                <a:solidFill>
                  <a:srgbClr val="2B586C"/>
                </a:solidFill>
              </a:rPr>
              <a:t>Additional Dates</a:t>
            </a:r>
            <a:endParaRPr lang="de-DE" altLang="de-DE" sz="2800" b="0" dirty="0">
              <a:solidFill>
                <a:srgbClr val="2B586C"/>
              </a:solidFill>
            </a:endParaRPr>
          </a:p>
        </p:txBody>
      </p:sp>
      <p:pic>
        <p:nvPicPr>
          <p:cNvPr id="30723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1773238"/>
            <a:ext cx="7961313" cy="3462337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Folie: </a:t>
            </a:r>
            <a:fld id="{6F705EF7-D352-4C3B-B4BD-B2E700FC955E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dirty="0"/>
              <a:t>NTA Annual </a:t>
            </a:r>
            <a:r>
              <a:rPr lang="de-DE" altLang="de-DE" dirty="0" err="1"/>
              <a:t>Congress</a:t>
            </a:r>
            <a:r>
              <a:rPr lang="de-DE" altLang="de-DE" dirty="0"/>
              <a:t> 2019</a:t>
            </a:r>
          </a:p>
          <a:p>
            <a:r>
              <a:rPr lang="de-DE" altLang="de-DE" dirty="0"/>
              <a:t>Max Pflitsch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2800" b="0" dirty="0" smtClean="0">
                <a:solidFill>
                  <a:srgbClr val="2B586C"/>
                </a:solidFill>
              </a:rPr>
              <a:t>Descriptive Statistics</a:t>
            </a:r>
          </a:p>
        </p:txBody>
      </p:sp>
      <p:sp>
        <p:nvSpPr>
          <p:cNvPr id="26627" name="Foliennummernplatzhalt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t>Folie: </a:t>
            </a:r>
            <a:fld id="{CE2EC75A-104E-40DB-BBD1-6CBDF1D96BD4}" type="slidenum"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de-DE" altLang="de-DE" sz="1000" b="0" smtClean="0">
              <a:solidFill>
                <a:srgbClr val="969696"/>
              </a:solidFill>
              <a:latin typeface="Arial Narrow" panose="020B0606020202030204" pitchFamily="34" charset="0"/>
            </a:endParaRPr>
          </a:p>
        </p:txBody>
      </p:sp>
      <p:sp>
        <p:nvSpPr>
          <p:cNvPr id="26628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NTA Annual </a:t>
            </a:r>
            <a:r>
              <a:rPr lang="de-DE" altLang="de-DE" sz="1000" b="0" dirty="0" err="1">
                <a:solidFill>
                  <a:srgbClr val="969696"/>
                </a:solidFill>
                <a:latin typeface="Arial Narrow" panose="020B0606020202030204" pitchFamily="34" charset="0"/>
              </a:rPr>
              <a:t>Congress</a:t>
            </a: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 2019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Max Pflitsch</a:t>
            </a:r>
          </a:p>
        </p:txBody>
      </p:sp>
      <p:sp>
        <p:nvSpPr>
          <p:cNvPr id="26629" name="Rechteck 11"/>
          <p:cNvSpPr>
            <a:spLocks noChangeArrowheads="1"/>
          </p:cNvSpPr>
          <p:nvPr/>
        </p:nvSpPr>
        <p:spPr bwMode="auto">
          <a:xfrm>
            <a:off x="755650" y="4792663"/>
            <a:ext cx="741680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588" indent="-63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864100" algn="l"/>
              </a:tabLst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864100" algn="l"/>
              </a:tabLst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tabLst>
                <a:tab pos="4864100" algn="l"/>
              </a:tabLst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tabLst>
                <a:tab pos="4864100" algn="l"/>
              </a:tabLst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864100" algn="l"/>
              </a:tabLst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864100" algn="l"/>
              </a:tabLst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864100" algn="l"/>
              </a:tabLst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864100" algn="l"/>
              </a:tabLst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864100" algn="l"/>
              </a:tabLst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de-DE" sz="1400" b="0">
                <a:solidFill>
                  <a:srgbClr val="000000"/>
                </a:solidFill>
              </a:rPr>
              <a:t>All values are in percent except for the Beta coefficient and the US Activity variable. </a:t>
            </a:r>
            <a:endParaRPr lang="en-US" altLang="de-DE" sz="1400" b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900113" y="1476375"/>
          <a:ext cx="7416800" cy="3264020"/>
        </p:xfrm>
        <a:graphic>
          <a:graphicData uri="http://schemas.openxmlformats.org/drawingml/2006/table">
            <a:tbl>
              <a:tblPr firstRow="1" firstCol="1" bandRow="1"/>
              <a:tblGrid>
                <a:gridCol w="2189201">
                  <a:extLst>
                    <a:ext uri="{9D8B030D-6E8A-4147-A177-3AD203B41FA5}">
                      <a16:colId xmlns:a16="http://schemas.microsoft.com/office/drawing/2014/main" val="3804685712"/>
                    </a:ext>
                  </a:extLst>
                </a:gridCol>
                <a:gridCol w="528762">
                  <a:extLst>
                    <a:ext uri="{9D8B030D-6E8A-4147-A177-3AD203B41FA5}">
                      <a16:colId xmlns:a16="http://schemas.microsoft.com/office/drawing/2014/main" val="1379615394"/>
                    </a:ext>
                  </a:extLst>
                </a:gridCol>
                <a:gridCol w="756510">
                  <a:extLst>
                    <a:ext uri="{9D8B030D-6E8A-4147-A177-3AD203B41FA5}">
                      <a16:colId xmlns:a16="http://schemas.microsoft.com/office/drawing/2014/main" val="1057316235"/>
                    </a:ext>
                  </a:extLst>
                </a:gridCol>
                <a:gridCol w="854494">
                  <a:extLst>
                    <a:ext uri="{9D8B030D-6E8A-4147-A177-3AD203B41FA5}">
                      <a16:colId xmlns:a16="http://schemas.microsoft.com/office/drawing/2014/main" val="4286665921"/>
                    </a:ext>
                  </a:extLst>
                </a:gridCol>
                <a:gridCol w="691188">
                  <a:extLst>
                    <a:ext uri="{9D8B030D-6E8A-4147-A177-3AD203B41FA5}">
                      <a16:colId xmlns:a16="http://schemas.microsoft.com/office/drawing/2014/main" val="3955450678"/>
                    </a:ext>
                  </a:extLst>
                </a:gridCol>
                <a:gridCol w="688539">
                  <a:extLst>
                    <a:ext uri="{9D8B030D-6E8A-4147-A177-3AD203B41FA5}">
                      <a16:colId xmlns:a16="http://schemas.microsoft.com/office/drawing/2014/main" val="893321192"/>
                    </a:ext>
                  </a:extLst>
                </a:gridCol>
                <a:gridCol w="756510">
                  <a:extLst>
                    <a:ext uri="{9D8B030D-6E8A-4147-A177-3AD203B41FA5}">
                      <a16:colId xmlns:a16="http://schemas.microsoft.com/office/drawing/2014/main" val="1565641626"/>
                    </a:ext>
                  </a:extLst>
                </a:gridCol>
                <a:gridCol w="951596">
                  <a:extLst>
                    <a:ext uri="{9D8B030D-6E8A-4147-A177-3AD203B41FA5}">
                      <a16:colId xmlns:a16="http://schemas.microsoft.com/office/drawing/2014/main" val="538497624"/>
                    </a:ext>
                  </a:extLst>
                </a:gridCol>
              </a:tblGrid>
              <a:tr h="245353">
                <a:tc>
                  <a:txBody>
                    <a:bodyPr/>
                    <a:lstStyle/>
                    <a:p>
                      <a:pPr marL="1905" indent="-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Statistic</a:t>
                      </a:r>
                      <a:endParaRPr lang="de-DE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105"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N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Mean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St. Dev.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345"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Min  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    P25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       P75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3350"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Max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8653177"/>
                  </a:ext>
                </a:extLst>
              </a:tr>
              <a:tr h="245353">
                <a:tc>
                  <a:txBody>
                    <a:bodyPr/>
                    <a:lstStyle/>
                    <a:p>
                      <a:pPr marL="1905" indent="-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Gross </a:t>
                      </a: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return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Dec. 18</a:t>
                      </a:r>
                      <a:endParaRPr lang="de-DE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1,675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0.68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1.61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-4.77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-0.14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1.66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5.65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036055"/>
                  </a:ext>
                </a:extLst>
              </a:tr>
              <a:tr h="245353">
                <a:tc>
                  <a:txBody>
                    <a:bodyPr/>
                    <a:lstStyle/>
                    <a:p>
                      <a:pPr marL="1905" indent="-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Abnormal return Dec .18 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1,675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0.45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1.57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-5.03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-0.37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1.30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5.64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215967"/>
                  </a:ext>
                </a:extLst>
              </a:tr>
              <a:tr h="245353">
                <a:tc>
                  <a:txBody>
                    <a:bodyPr/>
                    <a:lstStyle/>
                    <a:p>
                      <a:pPr marL="1905" indent="-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CGR Dec. 18 to Dec. 27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1,691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1.08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3.45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-10.43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-0.89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2.95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15.34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936249"/>
                  </a:ext>
                </a:extLst>
              </a:tr>
              <a:tr h="245353">
                <a:tc>
                  <a:txBody>
                    <a:bodyPr/>
                    <a:lstStyle/>
                    <a:p>
                      <a:pPr marL="1905" indent="-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CAR Dec. 18 to Dec. 27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1,691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0.76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3.46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-11.51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-1.20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2.74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16.68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476743"/>
                  </a:ext>
                </a:extLst>
              </a:tr>
              <a:tr h="245353">
                <a:tc>
                  <a:txBody>
                    <a:bodyPr/>
                    <a:lstStyle/>
                    <a:p>
                      <a:pPr marL="1905" indent="-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CGR Dec. 18 to Jan. 18</a:t>
                      </a:r>
                      <a:endParaRPr lang="de-DE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1,692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3.84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6.21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-25.78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-0.02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7.39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38.08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041105"/>
                  </a:ext>
                </a:extLst>
              </a:tr>
              <a:tr h="245353">
                <a:tc>
                  <a:txBody>
                    <a:bodyPr/>
                    <a:lstStyle/>
                    <a:p>
                      <a:pPr marL="1905" indent="-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CAR Dec. 18 to Jan.18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1,692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2.21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6.27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-20.73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-1.62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5.70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30.35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8622802"/>
                  </a:ext>
                </a:extLst>
              </a:tr>
              <a:tr h="245353">
                <a:tc>
                  <a:txBody>
                    <a:bodyPr/>
                    <a:lstStyle/>
                    <a:p>
                      <a:pPr marL="1905" indent="-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MM Beta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1,675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0.36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0.30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-0.80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0.14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0.58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1.55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04340"/>
                  </a:ext>
                </a:extLst>
              </a:tr>
              <a:tr h="245353">
                <a:tc>
                  <a:txBody>
                    <a:bodyPr/>
                    <a:lstStyle/>
                    <a:p>
                      <a:pPr marL="1905" indent="-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Market capitalization 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1,675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4,778.26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14,821.27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4.90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168.84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2,979.00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225,094.60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240474"/>
                  </a:ext>
                </a:extLst>
              </a:tr>
              <a:tr h="298510">
                <a:tc>
                  <a:txBody>
                    <a:bodyPr/>
                    <a:lstStyle/>
                    <a:p>
                      <a:pPr marL="1905" indent="-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Growth of sales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1,675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13.70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88.71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-100.00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1.47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16.33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3,300.00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107069"/>
                  </a:ext>
                </a:extLst>
              </a:tr>
              <a:tr h="298510">
                <a:tc>
                  <a:txBody>
                    <a:bodyPr/>
                    <a:lstStyle/>
                    <a:p>
                      <a:pPr marL="1905" indent="-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Profitability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1,675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6.36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13.77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-184.92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3.13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10.64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248.17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216889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indent="-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US Activity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1,675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0.55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0.50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865211"/>
                  </a:ext>
                </a:extLst>
              </a:tr>
              <a:tr h="245353">
                <a:tc>
                  <a:txBody>
                    <a:bodyPr/>
                    <a:lstStyle/>
                    <a:p>
                      <a:pPr marL="1905" indent="-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US Comp EU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1,675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5.62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3.67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0.10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2.22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8.15</a:t>
                      </a:r>
                      <a:endParaRPr lang="de-DE" sz="140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17.27</a:t>
                      </a:r>
                      <a:endParaRPr lang="de-DE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621635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Folie: </a:t>
            </a:r>
            <a:fld id="{BFDF6FD5-8275-48AA-BF99-5AB8514E8725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dirty="0"/>
              <a:t>NTA Annual </a:t>
            </a:r>
            <a:r>
              <a:rPr lang="de-DE" altLang="de-DE" dirty="0" err="1"/>
              <a:t>Congress</a:t>
            </a:r>
            <a:r>
              <a:rPr lang="de-DE" altLang="de-DE" dirty="0"/>
              <a:t> 2019</a:t>
            </a:r>
          </a:p>
          <a:p>
            <a:r>
              <a:rPr lang="de-DE" altLang="de-DE" dirty="0"/>
              <a:t>Max Pflitsch</a:t>
            </a: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5" y="2837559"/>
            <a:ext cx="5616704" cy="2975106"/>
          </a:xfrm>
          <a:prstGeom prst="rect">
            <a:avLst/>
          </a:prstGeom>
        </p:spPr>
      </p:pic>
      <p:pic>
        <p:nvPicPr>
          <p:cNvPr id="15" name="Grafik 14"/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9" y="32408"/>
            <a:ext cx="5760720" cy="2606040"/>
          </a:xfrm>
          <a:prstGeom prst="rect">
            <a:avLst/>
          </a:prstGeom>
        </p:spPr>
      </p:pic>
      <p:cxnSp>
        <p:nvCxnSpPr>
          <p:cNvPr id="16" name="Gerader Verbinder 15"/>
          <p:cNvCxnSpPr/>
          <p:nvPr/>
        </p:nvCxnSpPr>
        <p:spPr>
          <a:xfrm>
            <a:off x="4139584" y="491809"/>
            <a:ext cx="3175" cy="1759876"/>
          </a:xfrm>
          <a:prstGeom prst="line">
            <a:avLst/>
          </a:prstGeom>
          <a:ln w="952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7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nummernplatzhalt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t>Folie: </a:t>
            </a:r>
            <a:fld id="{AF9F0E44-4703-445D-A900-999164283581}" type="slidenum"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de-DE" altLang="de-DE" sz="1000" b="0" smtClean="0">
              <a:solidFill>
                <a:srgbClr val="969696"/>
              </a:solidFill>
              <a:latin typeface="Arial Narrow" panose="020B0606020202030204" pitchFamily="34" charset="0"/>
            </a:endParaRPr>
          </a:p>
        </p:txBody>
      </p:sp>
      <p:sp>
        <p:nvSpPr>
          <p:cNvPr id="38915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NTA Annual </a:t>
            </a:r>
            <a:r>
              <a:rPr lang="de-DE" altLang="de-DE" sz="1000" b="0" dirty="0" err="1">
                <a:solidFill>
                  <a:srgbClr val="969696"/>
                </a:solidFill>
                <a:latin typeface="Arial Narrow" panose="020B0606020202030204" pitchFamily="34" charset="0"/>
              </a:rPr>
              <a:t>Congress</a:t>
            </a: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 2019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Max Pflitsch</a:t>
            </a:r>
          </a:p>
        </p:txBody>
      </p:sp>
      <p:sp>
        <p:nvSpPr>
          <p:cNvPr id="3891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2800" b="0" smtClean="0">
                <a:solidFill>
                  <a:srgbClr val="2B586C"/>
                </a:solidFill>
              </a:rPr>
              <a:t>Cross-correlation and event induced volatility</a:t>
            </a:r>
            <a:endParaRPr lang="de-DE" altLang="de-DE" sz="2800" b="0" smtClean="0">
              <a:solidFill>
                <a:srgbClr val="2B586C"/>
              </a:solidFill>
            </a:endParaRPr>
          </a:p>
        </p:txBody>
      </p:sp>
      <p:pic>
        <p:nvPicPr>
          <p:cNvPr id="38917" name="Inhaltsplatzhalt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447800"/>
            <a:ext cx="6356350" cy="3841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800" b="0" smtClean="0">
                <a:solidFill>
                  <a:srgbClr val="2B586C"/>
                </a:solidFill>
              </a:rPr>
              <a:t>Competition Ratio Based on Revenues</a:t>
            </a:r>
          </a:p>
        </p:txBody>
      </p:sp>
      <p:sp>
        <p:nvSpPr>
          <p:cNvPr id="35843" name="Foliennummernplatzhalt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t>Folie: </a:t>
            </a:r>
            <a:fld id="{7D4967BA-C5A4-4EDC-B0CA-AF4945759CDF}" type="slidenum"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de-DE" altLang="de-DE" sz="1000" b="0" smtClean="0">
              <a:solidFill>
                <a:srgbClr val="969696"/>
              </a:solidFill>
              <a:latin typeface="Arial Narrow" panose="020B0606020202030204" pitchFamily="34" charset="0"/>
            </a:endParaRPr>
          </a:p>
        </p:txBody>
      </p:sp>
      <p:sp>
        <p:nvSpPr>
          <p:cNvPr id="35844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NTA Annual </a:t>
            </a:r>
            <a:r>
              <a:rPr lang="de-DE" altLang="de-DE" sz="1000" b="0" dirty="0" err="1">
                <a:solidFill>
                  <a:srgbClr val="969696"/>
                </a:solidFill>
                <a:latin typeface="Arial Narrow" panose="020B0606020202030204" pitchFamily="34" charset="0"/>
              </a:rPr>
              <a:t>Congress</a:t>
            </a: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 2019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Max Pflitsch</a:t>
            </a:r>
          </a:p>
        </p:txBody>
      </p:sp>
      <p:pic>
        <p:nvPicPr>
          <p:cNvPr id="35845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73238"/>
            <a:ext cx="7332662" cy="296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liennummernplatzhalt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t>Folie: </a:t>
            </a:r>
            <a:fld id="{4F843FA3-2CF5-4DCD-83B8-8FF308B2F49B}" type="slidenum"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de-DE" altLang="de-DE" sz="1000" b="0" smtClean="0">
              <a:solidFill>
                <a:srgbClr val="969696"/>
              </a:solidFill>
              <a:latin typeface="Arial Narrow" panose="020B0606020202030204" pitchFamily="34" charset="0"/>
            </a:endParaRPr>
          </a:p>
        </p:txBody>
      </p:sp>
      <p:sp>
        <p:nvSpPr>
          <p:cNvPr id="36867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NTA Annual </a:t>
            </a:r>
            <a:r>
              <a:rPr lang="de-DE" altLang="de-DE" sz="1000" b="0" dirty="0" err="1">
                <a:solidFill>
                  <a:srgbClr val="969696"/>
                </a:solidFill>
                <a:latin typeface="Arial Narrow" panose="020B0606020202030204" pitchFamily="34" charset="0"/>
              </a:rPr>
              <a:t>Congress</a:t>
            </a: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 2019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Max Pflitsch</a:t>
            </a:r>
          </a:p>
        </p:txBody>
      </p:sp>
      <p:sp>
        <p:nvSpPr>
          <p:cNvPr id="36868" name="Titel 1"/>
          <p:cNvSpPr>
            <a:spLocks noGrp="1"/>
          </p:cNvSpPr>
          <p:nvPr>
            <p:ph type="title"/>
          </p:nvPr>
        </p:nvSpPr>
        <p:spPr>
          <a:xfrm>
            <a:off x="179388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de-DE" sz="2800" b="0" smtClean="0">
                <a:solidFill>
                  <a:srgbClr val="2B586C"/>
                </a:solidFill>
              </a:rPr>
              <a:t>Alternative ways to compute the normal return</a:t>
            </a:r>
            <a:endParaRPr lang="de-DE" altLang="de-DE" sz="2800" b="0" smtClean="0">
              <a:solidFill>
                <a:srgbClr val="2B586C"/>
              </a:solidFill>
            </a:endParaRPr>
          </a:p>
        </p:txBody>
      </p:sp>
      <p:pic>
        <p:nvPicPr>
          <p:cNvPr id="36869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901700"/>
            <a:ext cx="5762625" cy="517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nummernplatzhalt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t>Folie: </a:t>
            </a:r>
            <a:fld id="{6F120DCC-6B79-42A3-A778-BEA992765F67}" type="slidenum"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de-DE" altLang="de-DE" sz="1000" b="0" smtClean="0">
              <a:solidFill>
                <a:srgbClr val="969696"/>
              </a:solidFill>
              <a:latin typeface="Arial Narrow" panose="020B0606020202030204" pitchFamily="34" charset="0"/>
            </a:endParaRPr>
          </a:p>
        </p:txBody>
      </p:sp>
      <p:sp>
        <p:nvSpPr>
          <p:cNvPr id="37891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NTA Annual </a:t>
            </a:r>
            <a:r>
              <a:rPr lang="de-DE" altLang="de-DE" sz="1000" b="0" dirty="0" err="1">
                <a:solidFill>
                  <a:srgbClr val="969696"/>
                </a:solidFill>
                <a:latin typeface="Arial Narrow" panose="020B0606020202030204" pitchFamily="34" charset="0"/>
              </a:rPr>
              <a:t>Congress</a:t>
            </a: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 2019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Max Pflitsch</a:t>
            </a:r>
          </a:p>
        </p:txBody>
      </p:sp>
      <p:sp>
        <p:nvSpPr>
          <p:cNvPr id="3789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2800" b="0" smtClean="0">
                <a:solidFill>
                  <a:srgbClr val="2B586C"/>
                </a:solidFill>
              </a:rPr>
              <a:t>Return transformation</a:t>
            </a:r>
            <a:endParaRPr lang="de-DE" altLang="de-DE" sz="2800" b="0" smtClean="0">
              <a:solidFill>
                <a:srgbClr val="2B586C"/>
              </a:solidFill>
            </a:endParaRPr>
          </a:p>
        </p:txBody>
      </p:sp>
      <p:pic>
        <p:nvPicPr>
          <p:cNvPr id="37893" name="Inhaltsplatzhalt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150" y="1447800"/>
            <a:ext cx="5324475" cy="4276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2800" b="0" smtClean="0">
                <a:solidFill>
                  <a:srgbClr val="2B586C"/>
                </a:solidFill>
              </a:rPr>
              <a:t>Motivation and Contribution I</a:t>
            </a:r>
            <a:endParaRPr lang="en-US" altLang="de-DE" sz="2800" smtClean="0"/>
          </a:p>
        </p:txBody>
      </p:sp>
      <p:sp>
        <p:nvSpPr>
          <p:cNvPr id="1741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en-US" altLang="de-DE" sz="2000" b="0" dirty="0" smtClean="0"/>
              <a:t>Analyze the European stock market reaction to the “Tax Cuts and Job Act” [TCJA]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de-DE" sz="2000" b="0" dirty="0" smtClean="0"/>
              <a:t>TCJA is the largest U.S. tax reform in 30 years 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de-DE" sz="2000" b="0" dirty="0" smtClean="0"/>
              <a:t>Previous research focusses on domestic effects (Wagner et al. 2018)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de-DE" sz="2000" b="0" dirty="0" smtClean="0"/>
              <a:t>Stock markets reactions to foreign tax reforms have rarely been studied (e.g. Bradley et al. </a:t>
            </a:r>
            <a:r>
              <a:rPr lang="en-US" altLang="de-DE" sz="2000" b="0" dirty="0" smtClean="0"/>
              <a:t>2018, </a:t>
            </a:r>
            <a:r>
              <a:rPr lang="en-US" altLang="de-DE" sz="2000" b="0" u="sng" dirty="0" err="1" smtClean="0"/>
              <a:t>Gaertner</a:t>
            </a:r>
            <a:r>
              <a:rPr lang="en-US" altLang="de-DE" sz="2000" b="0" u="sng" dirty="0" smtClean="0"/>
              <a:t> </a:t>
            </a:r>
            <a:r>
              <a:rPr lang="en-US" altLang="de-DE" sz="2000" b="0" u="sng" dirty="0" smtClean="0"/>
              <a:t>et al 2019</a:t>
            </a:r>
            <a:r>
              <a:rPr lang="en-US" altLang="de-DE" sz="2000" b="0" dirty="0" smtClean="0"/>
              <a:t>)</a:t>
            </a:r>
          </a:p>
          <a:p>
            <a:pPr eaLnBrk="1" hangingPunct="1">
              <a:spcBef>
                <a:spcPts val="1000"/>
              </a:spcBef>
            </a:pPr>
            <a:endParaRPr lang="de-DE" altLang="de-DE" sz="1600" b="0" dirty="0" smtClean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1600" dirty="0"/>
              <a:t>“The inclusion of certain less conventional international tax provisions could contravene the U.S.’s double taxation treaties and may risk having a major distortive impact on international trade.”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000" dirty="0"/>
              <a:t> 	</a:t>
            </a:r>
            <a:r>
              <a:rPr lang="en-US" sz="2000" dirty="0" smtClean="0"/>
              <a:t>		</a:t>
            </a:r>
            <a:r>
              <a:rPr lang="en-US" sz="1600" dirty="0" smtClean="0"/>
              <a:t>(</a:t>
            </a:r>
            <a:r>
              <a:rPr lang="en-US" sz="1600" b="0" i="1" dirty="0"/>
              <a:t>Peter </a:t>
            </a:r>
            <a:r>
              <a:rPr lang="en-US" sz="1600" b="0" i="1" dirty="0" err="1"/>
              <a:t>Altmaier</a:t>
            </a:r>
            <a:r>
              <a:rPr lang="en-US" sz="1600" b="0" i="1" dirty="0"/>
              <a:t>, Bruno Le </a:t>
            </a:r>
            <a:r>
              <a:rPr lang="en-US" sz="1600" b="0" i="1" dirty="0" err="1"/>
              <a:t>Maire</a:t>
            </a:r>
            <a:r>
              <a:rPr lang="en-US" sz="1600" b="0" i="1" dirty="0"/>
              <a:t>, Philip Hammond, 				Pier Carlo </a:t>
            </a:r>
            <a:r>
              <a:rPr lang="en-US" sz="1600" b="0" i="1" dirty="0" err="1"/>
              <a:t>Padoan</a:t>
            </a:r>
            <a:r>
              <a:rPr lang="en-US" sz="1600" b="0" i="1" dirty="0"/>
              <a:t>, </a:t>
            </a:r>
            <a:r>
              <a:rPr lang="en-US" sz="1600" b="0" i="1" dirty="0" err="1"/>
              <a:t>Cristóbal</a:t>
            </a:r>
            <a:r>
              <a:rPr lang="en-US" sz="1600" b="0" i="1" dirty="0"/>
              <a:t>, </a:t>
            </a:r>
            <a:r>
              <a:rPr lang="en-US" sz="1600" b="0" i="1" dirty="0" err="1"/>
              <a:t>Montoro</a:t>
            </a:r>
            <a:r>
              <a:rPr lang="en-US" sz="1600" b="0" i="1" dirty="0"/>
              <a:t> Romero)</a:t>
            </a:r>
          </a:p>
          <a:p>
            <a:pPr eaLnBrk="1" hangingPunct="1">
              <a:spcBef>
                <a:spcPts val="1000"/>
              </a:spcBef>
            </a:pPr>
            <a:endParaRPr lang="en-US" altLang="de-DE" sz="2000" b="0" dirty="0" smtClean="0"/>
          </a:p>
          <a:p>
            <a:pPr eaLnBrk="1" hangingPunct="1">
              <a:spcBef>
                <a:spcPts val="1000"/>
              </a:spcBef>
            </a:pPr>
            <a:endParaRPr lang="en-US" altLang="de-DE" sz="2000" b="0" dirty="0" smtClean="0"/>
          </a:p>
          <a:p>
            <a:pPr eaLnBrk="1" hangingPunct="1">
              <a:spcBef>
                <a:spcPts val="1000"/>
              </a:spcBef>
            </a:pPr>
            <a:endParaRPr lang="en-US" altLang="de-DE" sz="2000" dirty="0" smtClean="0"/>
          </a:p>
          <a:p>
            <a:pPr eaLnBrk="1" hangingPunct="1"/>
            <a:endParaRPr lang="en-US" altLang="de-DE" dirty="0" smtClean="0"/>
          </a:p>
        </p:txBody>
      </p:sp>
      <p:sp>
        <p:nvSpPr>
          <p:cNvPr id="17412" name="Foliennummernplatzhalt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t>Folie: </a:t>
            </a:r>
            <a:fld id="{2D9091CB-B78C-4E9D-99B3-289884A48643}" type="slidenum"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1000" b="0" smtClean="0">
              <a:solidFill>
                <a:srgbClr val="969696"/>
              </a:solidFill>
              <a:latin typeface="Arial Narrow" panose="020B0606020202030204" pitchFamily="34" charset="0"/>
            </a:endParaRPr>
          </a:p>
        </p:txBody>
      </p:sp>
      <p:sp>
        <p:nvSpPr>
          <p:cNvPr id="17413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NTA Annual </a:t>
            </a:r>
            <a:r>
              <a:rPr lang="de-DE" altLang="de-DE" sz="1000" b="0" dirty="0" err="1">
                <a:solidFill>
                  <a:srgbClr val="969696"/>
                </a:solidFill>
                <a:latin typeface="Arial Narrow" panose="020B0606020202030204" pitchFamily="34" charset="0"/>
              </a:rPr>
              <a:t>Congress</a:t>
            </a: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 2019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Max Pflitsch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2800" b="0" smtClean="0">
                <a:solidFill>
                  <a:srgbClr val="2B586C"/>
                </a:solidFill>
              </a:rPr>
              <a:t>Research Design - Normal Return Estimation </a:t>
            </a:r>
          </a:p>
        </p:txBody>
      </p:sp>
      <p:sp>
        <p:nvSpPr>
          <p:cNvPr id="3" name="Inhaltsplatzhalt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>
            <a:blip r:embed="rId2"/>
            <a:stretch>
              <a:fillRect l="-706" t="-960"/>
            </a:stretch>
          </a:blipFill>
          <a:extLst/>
        </p:spPr>
        <p:txBody>
          <a:bodyPr/>
          <a:lstStyle/>
          <a:p>
            <a:pPr eaLnBrk="1" hangingPunct="1">
              <a:defRPr/>
            </a:pPr>
            <a:r>
              <a:rPr lang="de-DE">
                <a:noFill/>
              </a:rPr>
              <a:t> </a:t>
            </a:r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t>Folie: </a:t>
            </a:r>
            <a:fld id="{9A3D88F4-A682-4591-B7F3-775C0A5C1937}" type="slidenum"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de-DE" altLang="de-DE" sz="1000" b="0" smtClean="0">
              <a:solidFill>
                <a:srgbClr val="969696"/>
              </a:solidFill>
              <a:latin typeface="Arial Narrow" panose="020B0606020202030204" pitchFamily="34" charset="0"/>
            </a:endParaRPr>
          </a:p>
        </p:txBody>
      </p:sp>
      <p:sp>
        <p:nvSpPr>
          <p:cNvPr id="39941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NTA Annual </a:t>
            </a:r>
            <a:r>
              <a:rPr lang="de-DE" altLang="de-DE" sz="1000" b="0" dirty="0" err="1">
                <a:solidFill>
                  <a:srgbClr val="969696"/>
                </a:solidFill>
                <a:latin typeface="Arial Narrow" panose="020B0606020202030204" pitchFamily="34" charset="0"/>
              </a:rPr>
              <a:t>Congress</a:t>
            </a: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 2019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Max Pflitsch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2800" b="0" smtClean="0">
                <a:solidFill>
                  <a:srgbClr val="2B586C"/>
                </a:solidFill>
              </a:rPr>
              <a:t>Key-Facts and International Effects of the TCJA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000"/>
              </a:spcBef>
              <a:defRPr/>
            </a:pPr>
            <a:r>
              <a:rPr lang="en-US" sz="2000" b="0" dirty="0">
                <a:cs typeface="+mn-cs"/>
              </a:rPr>
              <a:t>Significant corporate tax </a:t>
            </a:r>
            <a:r>
              <a:rPr lang="en-US" sz="2000" b="0" dirty="0" smtClean="0">
                <a:cs typeface="+mn-cs"/>
              </a:rPr>
              <a:t>cut</a:t>
            </a:r>
          </a:p>
          <a:p>
            <a:pPr eaLnBrk="1" hangingPunct="1">
              <a:spcBef>
                <a:spcPts val="1000"/>
              </a:spcBef>
              <a:defRPr/>
            </a:pPr>
            <a:r>
              <a:rPr lang="en-US" sz="2000" b="0" dirty="0" smtClean="0">
                <a:cs typeface="+mn-cs"/>
              </a:rPr>
              <a:t>Change </a:t>
            </a:r>
            <a:r>
              <a:rPr lang="en-US" sz="2000" b="0" dirty="0">
                <a:cs typeface="+mn-cs"/>
              </a:rPr>
              <a:t>from a world </a:t>
            </a:r>
            <a:r>
              <a:rPr lang="en-US" sz="2000" b="0" dirty="0" smtClean="0">
                <a:cs typeface="+mn-cs"/>
              </a:rPr>
              <a:t>wide- </a:t>
            </a:r>
            <a:r>
              <a:rPr lang="en-US" sz="2000" b="0" dirty="0">
                <a:cs typeface="+mn-cs"/>
              </a:rPr>
              <a:t>to a territorial tax system</a:t>
            </a:r>
          </a:p>
          <a:p>
            <a:pPr eaLnBrk="1" hangingPunct="1">
              <a:spcBef>
                <a:spcPts val="1000"/>
              </a:spcBef>
              <a:defRPr/>
            </a:pPr>
            <a:r>
              <a:rPr lang="en-US" sz="2000" b="0" dirty="0" smtClean="0">
                <a:cs typeface="+mn-cs"/>
              </a:rPr>
              <a:t>BEAT, GILTI and FDII</a:t>
            </a:r>
          </a:p>
          <a:p>
            <a:pPr eaLnBrk="1" hangingPunct="1">
              <a:spcBef>
                <a:spcPts val="1000"/>
              </a:spcBef>
              <a:defRPr/>
            </a:pPr>
            <a:endParaRPr lang="en-US" sz="2000" b="0" dirty="0">
              <a:cs typeface="+mn-cs"/>
            </a:endParaRPr>
          </a:p>
          <a:p>
            <a:pPr marL="0" indent="0" eaLnBrk="1" hangingPunct="1"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sz="2000" b="0" dirty="0" smtClean="0">
                <a:cs typeface="+mn-cs"/>
                <a:sym typeface="Wingdings" panose="05000000000000000000" pitchFamily="2" charset="2"/>
              </a:rPr>
              <a:t>           Improvement of international competitiveness of U.S. firms </a:t>
            </a:r>
            <a:r>
              <a:rPr lang="en-US" sz="2000" b="0" dirty="0" smtClean="0">
                <a:solidFill>
                  <a:srgbClr val="FF0000"/>
                </a:solidFill>
                <a:cs typeface="+mn-cs"/>
                <a:sym typeface="Wingdings" panose="05000000000000000000" pitchFamily="2" charset="2"/>
              </a:rPr>
              <a:t>(?)</a:t>
            </a:r>
            <a:endParaRPr lang="en-US" sz="2000" b="0" dirty="0">
              <a:solidFill>
                <a:srgbClr val="FF0000"/>
              </a:solidFill>
              <a:cs typeface="+mn-cs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dirty="0">
              <a:cs typeface="+mn-cs"/>
            </a:endParaRP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  <p:sp>
        <p:nvSpPr>
          <p:cNvPr id="19460" name="Foliennummernplatzhalt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t>Folie: </a:t>
            </a:r>
            <a:fld id="{312935B9-1D4D-46AE-8B6D-CD0C12096364}" type="slidenum"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1000" b="0" smtClean="0">
              <a:solidFill>
                <a:srgbClr val="969696"/>
              </a:solidFill>
              <a:latin typeface="Arial Narrow" panose="020B0606020202030204" pitchFamily="34" charset="0"/>
            </a:endParaRPr>
          </a:p>
        </p:txBody>
      </p:sp>
      <p:sp>
        <p:nvSpPr>
          <p:cNvPr id="19461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NTA Annual </a:t>
            </a:r>
            <a:r>
              <a:rPr lang="de-DE" altLang="de-DE" sz="1000" b="0" dirty="0" err="1">
                <a:solidFill>
                  <a:srgbClr val="969696"/>
                </a:solidFill>
                <a:latin typeface="Arial Narrow" panose="020B0606020202030204" pitchFamily="34" charset="0"/>
              </a:rPr>
              <a:t>Congress</a:t>
            </a: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 2019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Max Pflitsch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2800" b="0" smtClean="0">
                <a:solidFill>
                  <a:srgbClr val="2B586C"/>
                </a:solidFill>
              </a:rPr>
              <a:t>Hypothesis</a:t>
            </a:r>
            <a:endParaRPr lang="en-US" altLang="de-DE" sz="280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b="0" dirty="0">
                <a:cs typeface="+mn-cs"/>
              </a:rPr>
              <a:t>European firms could be affected in at least two ways</a:t>
            </a:r>
          </a:p>
          <a:p>
            <a:pPr lvl="1" eaLnBrk="1" hangingPunct="1">
              <a:spcBef>
                <a:spcPts val="1000"/>
              </a:spcBef>
              <a:defRPr/>
            </a:pPr>
            <a:r>
              <a:rPr lang="en-US" sz="2000" b="0" dirty="0">
                <a:cs typeface="+mn-cs"/>
              </a:rPr>
              <a:t>Directly affected </a:t>
            </a:r>
            <a:r>
              <a:rPr lang="en-US" sz="2000" b="0" dirty="0" smtClean="0">
                <a:cs typeface="+mn-cs"/>
              </a:rPr>
              <a:t>(if </a:t>
            </a:r>
            <a:r>
              <a:rPr lang="en-US" sz="2000" b="0" dirty="0">
                <a:cs typeface="+mn-cs"/>
              </a:rPr>
              <a:t>they have </a:t>
            </a:r>
            <a:r>
              <a:rPr lang="en-US" sz="2000" b="0" dirty="0" smtClean="0">
                <a:cs typeface="+mn-cs"/>
              </a:rPr>
              <a:t>U.S. </a:t>
            </a:r>
            <a:r>
              <a:rPr lang="en-US" sz="2000" b="0" dirty="0">
                <a:cs typeface="+mn-cs"/>
              </a:rPr>
              <a:t>operations)</a:t>
            </a:r>
          </a:p>
          <a:p>
            <a:pPr lvl="1" eaLnBrk="1" hangingPunct="1">
              <a:spcBef>
                <a:spcPts val="1000"/>
              </a:spcBef>
              <a:defRPr/>
            </a:pPr>
            <a:r>
              <a:rPr lang="en-US" sz="2000" b="0" dirty="0">
                <a:cs typeface="+mn-cs"/>
              </a:rPr>
              <a:t>Indirectly affected </a:t>
            </a:r>
            <a:r>
              <a:rPr lang="en-US" sz="2000" b="0" dirty="0" smtClean="0">
                <a:cs typeface="+mn-cs"/>
              </a:rPr>
              <a:t>(if </a:t>
            </a:r>
            <a:r>
              <a:rPr lang="en-US" sz="2000" b="0" dirty="0">
                <a:cs typeface="+mn-cs"/>
              </a:rPr>
              <a:t>they compete with </a:t>
            </a:r>
            <a:r>
              <a:rPr lang="en-US" sz="2000" b="0" dirty="0" smtClean="0">
                <a:cs typeface="+mn-cs"/>
              </a:rPr>
              <a:t>U.S. </a:t>
            </a:r>
            <a:r>
              <a:rPr lang="en-US" sz="2000" b="0" dirty="0">
                <a:cs typeface="+mn-cs"/>
              </a:rPr>
              <a:t>firms</a:t>
            </a:r>
            <a:r>
              <a:rPr lang="en-US" sz="2000" b="0" dirty="0" smtClean="0">
                <a:cs typeface="+mn-cs"/>
              </a:rPr>
              <a:t>)</a:t>
            </a:r>
          </a:p>
          <a:p>
            <a:pPr lvl="1" eaLnBrk="1" hangingPunct="1">
              <a:spcBef>
                <a:spcPts val="1000"/>
              </a:spcBef>
              <a:defRPr/>
            </a:pPr>
            <a:endParaRPr lang="en-US" sz="2000" b="0" dirty="0">
              <a:cs typeface="+mn-cs"/>
            </a:endParaRPr>
          </a:p>
          <a:p>
            <a:pPr eaLnBrk="1" hangingPunct="1">
              <a:spcBef>
                <a:spcPts val="1000"/>
              </a:spcBef>
              <a:defRPr/>
            </a:pPr>
            <a:r>
              <a:rPr lang="en-US" sz="2000" b="0" i="1" dirty="0">
                <a:cs typeface="+mn-cs"/>
              </a:rPr>
              <a:t>H1: European firms which have significant </a:t>
            </a:r>
            <a:r>
              <a:rPr lang="en-US" sz="2000" b="0" i="1" dirty="0" smtClean="0">
                <a:cs typeface="+mn-cs"/>
              </a:rPr>
              <a:t>U.S. </a:t>
            </a:r>
            <a:r>
              <a:rPr lang="en-US" sz="2000" b="0" i="1" dirty="0">
                <a:cs typeface="+mn-cs"/>
              </a:rPr>
              <a:t>operations benefit from the TCJA</a:t>
            </a:r>
          </a:p>
          <a:p>
            <a:pPr eaLnBrk="1" hangingPunct="1">
              <a:spcBef>
                <a:spcPts val="1000"/>
              </a:spcBef>
              <a:defRPr/>
            </a:pPr>
            <a:r>
              <a:rPr lang="en-US" sz="2000" b="0" i="1" dirty="0">
                <a:cs typeface="+mn-cs"/>
              </a:rPr>
              <a:t>H2: European firms which compete heavily with </a:t>
            </a:r>
            <a:r>
              <a:rPr lang="en-US" sz="2000" b="0" i="1" dirty="0" smtClean="0">
                <a:cs typeface="+mn-cs"/>
              </a:rPr>
              <a:t>U.S. </a:t>
            </a:r>
            <a:r>
              <a:rPr lang="en-US" sz="2000" b="0" i="1" dirty="0">
                <a:cs typeface="+mn-cs"/>
              </a:rPr>
              <a:t>firms in their domestic markets </a:t>
            </a:r>
            <a:r>
              <a:rPr lang="en-US" sz="2000" b="0" i="1" dirty="0" smtClean="0">
                <a:cs typeface="+mn-cs"/>
              </a:rPr>
              <a:t>lose </a:t>
            </a:r>
            <a:r>
              <a:rPr lang="en-US" sz="2000" b="0" i="1" dirty="0">
                <a:cs typeface="+mn-cs"/>
              </a:rPr>
              <a:t>from the TCJA because </a:t>
            </a:r>
            <a:r>
              <a:rPr lang="en-US" sz="2000" b="0" i="1" dirty="0" smtClean="0">
                <a:cs typeface="+mn-cs"/>
              </a:rPr>
              <a:t>U.S. </a:t>
            </a:r>
            <a:r>
              <a:rPr lang="en-US" sz="2000" b="0" i="1" dirty="0">
                <a:cs typeface="+mn-cs"/>
              </a:rPr>
              <a:t>firms gain </a:t>
            </a:r>
            <a:r>
              <a:rPr lang="en-US" sz="2000" b="0" i="1" dirty="0" smtClean="0">
                <a:cs typeface="+mn-cs"/>
              </a:rPr>
              <a:t>competitiveness </a:t>
            </a:r>
            <a:r>
              <a:rPr lang="en-US" sz="2000" b="0" i="1" dirty="0" smtClean="0">
                <a:solidFill>
                  <a:srgbClr val="FF0000"/>
                </a:solidFill>
                <a:cs typeface="+mn-cs"/>
              </a:rPr>
              <a:t>(?)</a:t>
            </a:r>
            <a:endParaRPr lang="en-US" sz="2000" b="0" i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20484" name="Foliennummernplatzhalt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t>Folie: </a:t>
            </a:r>
            <a:fld id="{7875BA29-8E41-49BF-8258-106141A85855}" type="slidenum"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1000" b="0" smtClean="0">
              <a:solidFill>
                <a:srgbClr val="969696"/>
              </a:solidFill>
              <a:latin typeface="Arial Narrow" panose="020B0606020202030204" pitchFamily="34" charset="0"/>
            </a:endParaRPr>
          </a:p>
        </p:txBody>
      </p:sp>
      <p:sp>
        <p:nvSpPr>
          <p:cNvPr id="20485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NTA Annual </a:t>
            </a:r>
            <a:r>
              <a:rPr lang="de-DE" altLang="de-DE" sz="1000" b="0" dirty="0" err="1">
                <a:solidFill>
                  <a:srgbClr val="969696"/>
                </a:solidFill>
                <a:latin typeface="Arial Narrow" panose="020B0606020202030204" pitchFamily="34" charset="0"/>
              </a:rPr>
              <a:t>Congress</a:t>
            </a: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 2019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Max Pflitsch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2800" b="0" smtClean="0">
                <a:solidFill>
                  <a:srgbClr val="2B586C"/>
                </a:solidFill>
              </a:rPr>
              <a:t>Research Design - Event Date</a:t>
            </a:r>
            <a:endParaRPr lang="en-US" altLang="de-DE" sz="280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000"/>
              </a:spcBef>
              <a:defRPr/>
            </a:pPr>
            <a:r>
              <a:rPr lang="en-US" sz="2000" b="0" dirty="0">
                <a:cs typeface="+mn-cs"/>
              </a:rPr>
              <a:t>December </a:t>
            </a:r>
            <a:r>
              <a:rPr lang="en-US" sz="2000" b="0" dirty="0" smtClean="0">
                <a:cs typeface="+mn-cs"/>
              </a:rPr>
              <a:t>15</a:t>
            </a:r>
            <a:r>
              <a:rPr lang="en-US" sz="2000" b="0" baseline="30000" dirty="0" smtClean="0">
                <a:cs typeface="+mn-cs"/>
              </a:rPr>
              <a:t>th</a:t>
            </a:r>
            <a:r>
              <a:rPr lang="en-US" sz="2000" b="0" dirty="0" smtClean="0">
                <a:cs typeface="+mn-cs"/>
              </a:rPr>
              <a:t> </a:t>
            </a:r>
            <a:r>
              <a:rPr lang="en-US" sz="2000" b="0" dirty="0">
                <a:cs typeface="+mn-cs"/>
              </a:rPr>
              <a:t>2017: </a:t>
            </a:r>
          </a:p>
          <a:p>
            <a:pPr lvl="1" eaLnBrk="1" hangingPunct="1">
              <a:spcBef>
                <a:spcPts val="1000"/>
              </a:spcBef>
              <a:defRPr/>
            </a:pPr>
            <a:r>
              <a:rPr lang="en-US" sz="2000" b="0" dirty="0">
                <a:cs typeface="+mn-cs"/>
              </a:rPr>
              <a:t>Conference Agreement published</a:t>
            </a:r>
          </a:p>
          <a:p>
            <a:pPr lvl="1" eaLnBrk="1" hangingPunct="1">
              <a:spcBef>
                <a:spcPts val="1000"/>
              </a:spcBef>
              <a:defRPr/>
            </a:pPr>
            <a:r>
              <a:rPr lang="en-US" sz="2000" b="0" dirty="0">
                <a:cs typeface="+mn-cs"/>
              </a:rPr>
              <a:t>Two senators announced support for the final version </a:t>
            </a:r>
          </a:p>
          <a:p>
            <a:pPr lvl="1" eaLnBrk="1" hangingPunct="1">
              <a:spcBef>
                <a:spcPts val="1000"/>
              </a:spcBef>
              <a:defRPr/>
            </a:pPr>
            <a:r>
              <a:rPr lang="en-US" sz="2000" b="0" dirty="0">
                <a:cs typeface="+mn-cs"/>
              </a:rPr>
              <a:t>Former </a:t>
            </a:r>
            <a:r>
              <a:rPr lang="en-US" sz="2000" b="0" dirty="0" smtClean="0">
                <a:cs typeface="+mn-cs"/>
              </a:rPr>
              <a:t>versions </a:t>
            </a:r>
            <a:r>
              <a:rPr lang="en-US" sz="2000" b="0" dirty="0">
                <a:cs typeface="+mn-cs"/>
              </a:rPr>
              <a:t>(</a:t>
            </a:r>
            <a:r>
              <a:rPr lang="en-US" sz="2000" b="0" dirty="0" smtClean="0">
                <a:cs typeface="+mn-cs"/>
              </a:rPr>
              <a:t>House- </a:t>
            </a:r>
            <a:r>
              <a:rPr lang="en-US" sz="2000" b="0" dirty="0">
                <a:cs typeface="+mn-cs"/>
              </a:rPr>
              <a:t>and Senate bill) differed widely</a:t>
            </a:r>
          </a:p>
          <a:p>
            <a:pPr eaLnBrk="1" hangingPunct="1">
              <a:spcBef>
                <a:spcPts val="1000"/>
              </a:spcBef>
              <a:defRPr/>
            </a:pPr>
            <a:r>
              <a:rPr lang="en-US" sz="2000" b="0" dirty="0">
                <a:cs typeface="+mn-cs"/>
              </a:rPr>
              <a:t>Time zone difference </a:t>
            </a:r>
          </a:p>
          <a:p>
            <a:pPr marL="457200" lvl="1" indent="0" eaLnBrk="1" hangingPunct="1">
              <a:spcBef>
                <a:spcPts val="1000"/>
              </a:spcBef>
              <a:buFontTx/>
              <a:buNone/>
              <a:defRPr/>
            </a:pPr>
            <a:r>
              <a:rPr lang="en-US" sz="2000" b="0" dirty="0" smtClean="0">
                <a:cs typeface="+mn-cs"/>
                <a:sym typeface="Wingdings" panose="05000000000000000000" pitchFamily="2" charset="2"/>
              </a:rPr>
              <a:t> Earliest reaction on </a:t>
            </a:r>
            <a:r>
              <a:rPr lang="en-US" sz="2000" dirty="0" smtClean="0">
                <a:cs typeface="+mn-cs"/>
                <a:sym typeface="Wingdings" panose="05000000000000000000" pitchFamily="2" charset="2"/>
              </a:rPr>
              <a:t>Monday, December 18</a:t>
            </a:r>
            <a:r>
              <a:rPr lang="en-US" sz="2000" baseline="30000" dirty="0" smtClean="0">
                <a:cs typeface="+mn-cs"/>
                <a:sym typeface="Wingdings" panose="05000000000000000000" pitchFamily="2" charset="2"/>
              </a:rPr>
              <a:t>th</a:t>
            </a:r>
            <a:r>
              <a:rPr lang="en-US" sz="2000" dirty="0" smtClean="0">
                <a:cs typeface="+mn-cs"/>
                <a:sym typeface="Wingdings" panose="05000000000000000000" pitchFamily="2" charset="2"/>
              </a:rPr>
              <a:t> </a:t>
            </a:r>
            <a:endParaRPr lang="en-US" sz="2000" dirty="0">
              <a:cs typeface="+mn-cs"/>
            </a:endParaRPr>
          </a:p>
        </p:txBody>
      </p:sp>
      <p:sp>
        <p:nvSpPr>
          <p:cNvPr id="21508" name="Foliennummernplatzhalt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t>Folie: </a:t>
            </a:r>
            <a:fld id="{374B5869-7E85-4491-ADE0-69ABD0CA4630}" type="slidenum"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1000" b="0" smtClean="0">
              <a:solidFill>
                <a:srgbClr val="969696"/>
              </a:solidFill>
              <a:latin typeface="Arial Narrow" panose="020B0606020202030204" pitchFamily="34" charset="0"/>
            </a:endParaRPr>
          </a:p>
        </p:txBody>
      </p:sp>
      <p:sp>
        <p:nvSpPr>
          <p:cNvPr id="21509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NTA Annual </a:t>
            </a:r>
            <a:r>
              <a:rPr lang="de-DE" altLang="de-DE" sz="1000" b="0" dirty="0" err="1">
                <a:solidFill>
                  <a:srgbClr val="969696"/>
                </a:solidFill>
                <a:latin typeface="Arial Narrow" panose="020B0606020202030204" pitchFamily="34" charset="0"/>
              </a:rPr>
              <a:t>Congress</a:t>
            </a: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 2019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Max Pflitsch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2800" b="0" dirty="0" smtClean="0">
                <a:solidFill>
                  <a:srgbClr val="2B586C"/>
                </a:solidFill>
              </a:rPr>
              <a:t>Measuring US Activity (H1) and Competition (H2)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435893"/>
            <a:ext cx="9145588" cy="3810000"/>
          </a:xfrm>
        </p:spPr>
        <p:txBody>
          <a:bodyPr/>
          <a:lstStyle/>
          <a:p>
            <a:pPr eaLnBrk="1" hangingPunct="1">
              <a:spcBef>
                <a:spcPts val="1000"/>
              </a:spcBef>
              <a:defRPr/>
            </a:pPr>
            <a:r>
              <a:rPr lang="en-US" sz="2000" b="0" dirty="0" smtClean="0">
                <a:cs typeface="+mn-cs"/>
              </a:rPr>
              <a:t>US </a:t>
            </a:r>
            <a:r>
              <a:rPr lang="en-US" sz="2000" b="0" dirty="0">
                <a:cs typeface="+mn-cs"/>
              </a:rPr>
              <a:t>– Activity is measured by geographic segment </a:t>
            </a:r>
            <a:r>
              <a:rPr lang="en-US" sz="2000" b="0" dirty="0" smtClean="0">
                <a:cs typeface="+mn-cs"/>
              </a:rPr>
              <a:t>data on revenue (not </a:t>
            </a:r>
            <a:r>
              <a:rPr lang="en-US" sz="2000" b="0" dirty="0">
                <a:cs typeface="+mn-cs"/>
              </a:rPr>
              <a:t>reported </a:t>
            </a:r>
            <a:r>
              <a:rPr lang="en-US" sz="2000" b="0" dirty="0" smtClean="0">
                <a:cs typeface="+mn-cs"/>
              </a:rPr>
              <a:t>coherently, </a:t>
            </a:r>
            <a:r>
              <a:rPr lang="en-US" sz="2000" b="0" dirty="0">
                <a:cs typeface="+mn-cs"/>
              </a:rPr>
              <a:t>firms report on country-, continental- or other </a:t>
            </a:r>
            <a:r>
              <a:rPr lang="en-US" sz="2000" b="0" dirty="0" smtClean="0">
                <a:cs typeface="+mn-cs"/>
              </a:rPr>
              <a:t>levels)</a:t>
            </a:r>
          </a:p>
          <a:p>
            <a:pPr eaLnBrk="1" hangingPunct="1">
              <a:spcBef>
                <a:spcPts val="1000"/>
              </a:spcBef>
              <a:defRPr/>
            </a:pPr>
            <a:r>
              <a:rPr lang="en-US" sz="2000" b="0" dirty="0" smtClean="0">
                <a:cs typeface="+mn-cs"/>
              </a:rPr>
              <a:t>Not </a:t>
            </a:r>
            <a:r>
              <a:rPr lang="en-US" sz="2000" b="0" dirty="0">
                <a:cs typeface="+mn-cs"/>
              </a:rPr>
              <a:t>possible to exactly pin down the fraction of revenue obtained in the </a:t>
            </a:r>
            <a:r>
              <a:rPr lang="en-US" sz="2000" b="0" dirty="0" smtClean="0">
                <a:cs typeface="+mn-cs"/>
              </a:rPr>
              <a:t>U.S.</a:t>
            </a:r>
          </a:p>
          <a:p>
            <a:pPr eaLnBrk="1" hangingPunct="1">
              <a:spcBef>
                <a:spcPts val="1000"/>
              </a:spcBef>
              <a:defRPr/>
            </a:pPr>
            <a:endParaRPr lang="de-DE" sz="2000" b="0" dirty="0">
              <a:cs typeface="+mn-cs"/>
              <a:sym typeface="Wingdings" panose="05000000000000000000" pitchFamily="2" charset="2"/>
            </a:endParaRPr>
          </a:p>
          <a:p>
            <a:pPr marL="0" indent="0" eaLnBrk="1" hangingPunct="1">
              <a:spcBef>
                <a:spcPts val="1000"/>
              </a:spcBef>
              <a:buNone/>
              <a:defRPr/>
            </a:pPr>
            <a:endParaRPr lang="de-DE" sz="2000" b="0" dirty="0">
              <a:cs typeface="+mn-cs"/>
              <a:sym typeface="Wingdings" panose="05000000000000000000" pitchFamily="2" charset="2"/>
            </a:endParaRPr>
          </a:p>
          <a:p>
            <a:pPr eaLnBrk="1" hangingPunct="1">
              <a:spcBef>
                <a:spcPts val="1000"/>
              </a:spcBef>
              <a:defRPr/>
            </a:pPr>
            <a:endParaRPr lang="de-DE" sz="2000" b="0" dirty="0" smtClean="0">
              <a:cs typeface="+mn-cs"/>
              <a:sym typeface="Wingdings" panose="05000000000000000000" pitchFamily="2" charset="2"/>
            </a:endParaRPr>
          </a:p>
          <a:p>
            <a:pPr eaLnBrk="1" hangingPunct="1">
              <a:spcBef>
                <a:spcPts val="1000"/>
              </a:spcBef>
              <a:defRPr/>
            </a:pPr>
            <a:r>
              <a:rPr lang="de-DE" sz="2000" b="0" dirty="0" err="1" smtClean="0">
                <a:cs typeface="+mn-cs"/>
                <a:sym typeface="Wingdings" panose="05000000000000000000" pitchFamily="2" charset="2"/>
              </a:rPr>
              <a:t>Competition</a:t>
            </a:r>
            <a:r>
              <a:rPr lang="de-DE" sz="2000" b="0" dirty="0" smtClean="0">
                <a:cs typeface="+mn-cs"/>
                <a:sym typeface="Wingdings" panose="05000000000000000000" pitchFamily="2" charset="2"/>
              </a:rPr>
              <a:t> </a:t>
            </a:r>
            <a:r>
              <a:rPr lang="de-DE" sz="2000" b="0" dirty="0" err="1" smtClean="0">
                <a:cs typeface="+mn-cs"/>
                <a:sym typeface="Wingdings" panose="05000000000000000000" pitchFamily="2" charset="2"/>
              </a:rPr>
              <a:t>with</a:t>
            </a:r>
            <a:r>
              <a:rPr lang="de-DE" sz="2000" b="0" dirty="0" smtClean="0">
                <a:cs typeface="+mn-cs"/>
                <a:sym typeface="Wingdings" panose="05000000000000000000" pitchFamily="2" charset="2"/>
              </a:rPr>
              <a:t> US </a:t>
            </a:r>
            <a:r>
              <a:rPr lang="de-DE" sz="2000" b="0" dirty="0" err="1" smtClean="0">
                <a:cs typeface="+mn-cs"/>
                <a:sym typeface="Wingdings" panose="05000000000000000000" pitchFamily="2" charset="2"/>
              </a:rPr>
              <a:t>firms</a:t>
            </a:r>
            <a:r>
              <a:rPr lang="de-DE" sz="2000" b="0" dirty="0" smtClean="0">
                <a:cs typeface="+mn-cs"/>
                <a:sym typeface="Wingdings" panose="05000000000000000000" pitchFamily="2" charset="2"/>
              </a:rPr>
              <a:t>: Proxy </a:t>
            </a:r>
            <a:r>
              <a:rPr lang="de-DE" sz="2000" b="0" dirty="0" err="1" smtClean="0">
                <a:cs typeface="+mn-cs"/>
                <a:sym typeface="Wingdings" panose="05000000000000000000" pitchFamily="2" charset="2"/>
              </a:rPr>
              <a:t>for</a:t>
            </a:r>
            <a:r>
              <a:rPr lang="de-DE" sz="2000" b="0" dirty="0" smtClean="0">
                <a:cs typeface="+mn-cs"/>
                <a:sym typeface="Wingdings" panose="05000000000000000000" pitchFamily="2" charset="2"/>
              </a:rPr>
              <a:t> European </a:t>
            </a:r>
            <a:r>
              <a:rPr lang="de-DE" sz="2000" b="0" dirty="0" err="1" smtClean="0">
                <a:cs typeface="+mn-cs"/>
                <a:sym typeface="Wingdings" panose="05000000000000000000" pitchFamily="2" charset="2"/>
              </a:rPr>
              <a:t>market</a:t>
            </a:r>
            <a:r>
              <a:rPr lang="de-DE" sz="2000" b="0" dirty="0" smtClean="0">
                <a:cs typeface="+mn-cs"/>
                <a:sym typeface="Wingdings" panose="05000000000000000000" pitchFamily="2" charset="2"/>
              </a:rPr>
              <a:t> </a:t>
            </a:r>
            <a:r>
              <a:rPr lang="de-DE" sz="2000" b="0" dirty="0" err="1" smtClean="0">
                <a:cs typeface="+mn-cs"/>
                <a:sym typeface="Wingdings" panose="05000000000000000000" pitchFamily="2" charset="2"/>
              </a:rPr>
              <a:t>share</a:t>
            </a:r>
            <a:r>
              <a:rPr lang="de-DE" sz="2000" b="0" dirty="0" smtClean="0">
                <a:cs typeface="+mn-cs"/>
                <a:sym typeface="Wingdings" panose="05000000000000000000" pitchFamily="2" charset="2"/>
              </a:rPr>
              <a:t> </a:t>
            </a:r>
            <a:r>
              <a:rPr lang="de-DE" sz="2000" b="0" dirty="0" err="1" smtClean="0">
                <a:cs typeface="+mn-cs"/>
                <a:sym typeface="Wingdings" panose="05000000000000000000" pitchFamily="2" charset="2"/>
              </a:rPr>
              <a:t>of</a:t>
            </a:r>
            <a:r>
              <a:rPr lang="de-DE" sz="2000" b="0" dirty="0" smtClean="0">
                <a:cs typeface="+mn-cs"/>
                <a:sym typeface="Wingdings" panose="05000000000000000000" pitchFamily="2" charset="2"/>
              </a:rPr>
              <a:t> US Corporations:</a:t>
            </a:r>
            <a:endParaRPr lang="en-US" sz="2000" b="0" dirty="0">
              <a:cs typeface="+mn-cs"/>
              <a:sym typeface="Wingdings" panose="05000000000000000000" pitchFamily="2" charset="2"/>
            </a:endParaRPr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t>Folie: </a:t>
            </a:r>
            <a:fld id="{1A58CDCF-E02F-4F78-8503-F727AD0B1E28}" type="slidenum"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1000" b="0" smtClean="0">
              <a:solidFill>
                <a:srgbClr val="969696"/>
              </a:solidFill>
              <a:latin typeface="Arial Narrow" panose="020B0606020202030204" pitchFamily="34" charset="0"/>
            </a:endParaRPr>
          </a:p>
        </p:txBody>
      </p:sp>
      <p:sp>
        <p:nvSpPr>
          <p:cNvPr id="22533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NTA Annual </a:t>
            </a:r>
            <a:r>
              <a:rPr lang="de-DE" altLang="de-DE" sz="1000" b="0" dirty="0" err="1">
                <a:solidFill>
                  <a:srgbClr val="969696"/>
                </a:solidFill>
                <a:latin typeface="Arial Narrow" panose="020B0606020202030204" pitchFamily="34" charset="0"/>
              </a:rPr>
              <a:t>Congress</a:t>
            </a: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 2019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Max Pflitsch</a:t>
            </a:r>
          </a:p>
        </p:txBody>
      </p:sp>
      <p:sp>
        <p:nvSpPr>
          <p:cNvPr id="22534" name="Rechteck 6"/>
          <p:cNvSpPr>
            <a:spLocks noChangeArrowheads="1"/>
          </p:cNvSpPr>
          <p:nvPr/>
        </p:nvSpPr>
        <p:spPr bwMode="auto">
          <a:xfrm>
            <a:off x="498475" y="2689841"/>
            <a:ext cx="8424862" cy="633413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4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2535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2" y="2721927"/>
            <a:ext cx="87137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" y="4582372"/>
            <a:ext cx="90725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10"/>
          <p:cNvSpPr>
            <a:spLocks noChangeArrowheads="1"/>
          </p:cNvSpPr>
          <p:nvPr/>
        </p:nvSpPr>
        <p:spPr bwMode="auto">
          <a:xfrm>
            <a:off x="755650" y="4589661"/>
            <a:ext cx="7702550" cy="695325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4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Folie: </a:t>
            </a:r>
            <a:fld id="{BFDF6FD5-8275-48AA-BF99-5AB8514E8725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dirty="0"/>
              <a:t>NTA Annual </a:t>
            </a:r>
            <a:r>
              <a:rPr lang="de-DE" altLang="de-DE" dirty="0" err="1"/>
              <a:t>Congress</a:t>
            </a:r>
            <a:r>
              <a:rPr lang="de-DE" altLang="de-DE" dirty="0"/>
              <a:t> 2019</a:t>
            </a:r>
          </a:p>
          <a:p>
            <a:r>
              <a:rPr lang="de-DE" altLang="de-DE" dirty="0"/>
              <a:t>Max Pflitsch</a:t>
            </a:r>
          </a:p>
        </p:txBody>
      </p:sp>
      <p:pic>
        <p:nvPicPr>
          <p:cNvPr id="11" name="Grafik 10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549952" y="2891423"/>
            <a:ext cx="5614416" cy="2971800"/>
          </a:xfrm>
          <a:prstGeom prst="rect">
            <a:avLst/>
          </a:prstGeom>
        </p:spPr>
      </p:pic>
      <p:pic>
        <p:nvPicPr>
          <p:cNvPr id="13" name="Grafik 12"/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52606"/>
            <a:ext cx="5760720" cy="2606040"/>
          </a:xfrm>
          <a:prstGeom prst="rect">
            <a:avLst/>
          </a:prstGeom>
        </p:spPr>
      </p:pic>
      <p:cxnSp>
        <p:nvCxnSpPr>
          <p:cNvPr id="14" name="Gerader Verbinder 13"/>
          <p:cNvCxnSpPr/>
          <p:nvPr/>
        </p:nvCxnSpPr>
        <p:spPr>
          <a:xfrm>
            <a:off x="4139584" y="491809"/>
            <a:ext cx="3175" cy="1759876"/>
          </a:xfrm>
          <a:prstGeom prst="line">
            <a:avLst/>
          </a:prstGeom>
          <a:ln w="952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72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2800" b="0" dirty="0" smtClean="0">
                <a:solidFill>
                  <a:srgbClr val="2B586C"/>
                </a:solidFill>
              </a:rPr>
              <a:t> Research Design – Regression Model</a:t>
            </a:r>
            <a:endParaRPr lang="en-US" altLang="de-DE" sz="2800" dirty="0" smtClean="0"/>
          </a:p>
        </p:txBody>
      </p:sp>
      <p:sp>
        <p:nvSpPr>
          <p:cNvPr id="3" name="Inhaltsplatzhalt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>
            <a:blip r:embed="rId2"/>
            <a:stretch>
              <a:fillRect l="-706" t="-480"/>
            </a:stretch>
          </a:blipFill>
          <a:extLst/>
        </p:spPr>
        <p:txBody>
          <a:bodyPr/>
          <a:lstStyle/>
          <a:p>
            <a:pPr eaLnBrk="1" hangingPunct="1">
              <a:defRPr/>
            </a:pPr>
            <a:r>
              <a:rPr lang="de-DE">
                <a:noFill/>
              </a:rPr>
              <a:t> </a:t>
            </a:r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t>Folie: </a:t>
            </a:r>
            <a:fld id="{F358A1F3-57A0-49ED-B15B-A67FA329EF6C}" type="slidenum"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1000" b="0" smtClean="0">
              <a:solidFill>
                <a:srgbClr val="969696"/>
              </a:solidFill>
              <a:latin typeface="Arial Narrow" panose="020B0606020202030204" pitchFamily="34" charset="0"/>
            </a:endParaRPr>
          </a:p>
        </p:txBody>
      </p:sp>
      <p:sp>
        <p:nvSpPr>
          <p:cNvPr id="28677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NTA Annual </a:t>
            </a:r>
            <a:r>
              <a:rPr lang="de-DE" altLang="de-DE" sz="1000" b="0" dirty="0" err="1">
                <a:solidFill>
                  <a:srgbClr val="969696"/>
                </a:solidFill>
                <a:latin typeface="Arial Narrow" panose="020B0606020202030204" pitchFamily="34" charset="0"/>
              </a:rPr>
              <a:t>Congress</a:t>
            </a: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 2019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Max Pflitsch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2800" b="0" dirty="0" smtClean="0">
                <a:solidFill>
                  <a:srgbClr val="2B586C"/>
                </a:solidFill>
              </a:rPr>
              <a:t>Regression Results</a:t>
            </a:r>
          </a:p>
        </p:txBody>
      </p:sp>
      <p:sp>
        <p:nvSpPr>
          <p:cNvPr id="29699" name="Foliennummernplatzhalt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t>Folie: </a:t>
            </a:r>
            <a:fld id="{D7EAD4DF-EAA4-4AB1-A538-508EFEBADD03}" type="slidenum">
              <a:rPr lang="de-DE" altLang="de-DE" sz="1000" b="0" smtClean="0">
                <a:solidFill>
                  <a:srgbClr val="969696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de-DE" altLang="de-DE" sz="1000" b="0" smtClean="0">
              <a:solidFill>
                <a:srgbClr val="969696"/>
              </a:solidFill>
              <a:latin typeface="Arial Narrow" panose="020B0606020202030204" pitchFamily="34" charset="0"/>
            </a:endParaRPr>
          </a:p>
        </p:txBody>
      </p:sp>
      <p:sp>
        <p:nvSpPr>
          <p:cNvPr id="29700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NTA Annual </a:t>
            </a:r>
            <a:r>
              <a:rPr lang="de-DE" altLang="de-DE" sz="1000" b="0" dirty="0" err="1">
                <a:solidFill>
                  <a:srgbClr val="969696"/>
                </a:solidFill>
                <a:latin typeface="Arial Narrow" panose="020B0606020202030204" pitchFamily="34" charset="0"/>
              </a:rPr>
              <a:t>Congress</a:t>
            </a: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 2019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0" dirty="0">
                <a:solidFill>
                  <a:srgbClr val="969696"/>
                </a:solidFill>
                <a:latin typeface="Arial Narrow" panose="020B0606020202030204" pitchFamily="34" charset="0"/>
              </a:rPr>
              <a:t>Max Pflitsch</a:t>
            </a:r>
          </a:p>
        </p:txBody>
      </p:sp>
      <p:sp>
        <p:nvSpPr>
          <p:cNvPr id="29701" name="Rechteck 18"/>
          <p:cNvSpPr>
            <a:spLocks noChangeArrowheads="1"/>
          </p:cNvSpPr>
          <p:nvPr/>
        </p:nvSpPr>
        <p:spPr bwMode="auto">
          <a:xfrm>
            <a:off x="741363" y="1557338"/>
            <a:ext cx="7739062" cy="1008062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-"/>
              <a:defRPr sz="24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›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rgbClr val="2B586C"/>
                </a:solidFill>
                <a:latin typeface="Times New Roman" panose="02020603050405020304" pitchFamily="18" charset="0"/>
                <a:ea typeface="Batang"/>
                <a:cs typeface="Batang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4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9702" name="Grafi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3" y="1125538"/>
            <a:ext cx="7694612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1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 1">
      <a:majorFont>
        <a:latin typeface="Times New Roman"/>
        <a:ea typeface=""/>
        <a:cs typeface=""/>
      </a:majorFont>
      <a:minorFont>
        <a:latin typeface="Times New Roman"/>
        <a:ea typeface="Batang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Batang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Batang" pitchFamily="18" charset="-127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1" id="{06A1EEE0-D2AB-4A23-BC64-133C416E5AD7}" vid="{65BABFC7-B4BB-4FB0-82E3-8F284D602EEE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937</Words>
  <Application>Microsoft Office PowerPoint</Application>
  <PresentationFormat>Bildschirmpräsentation (4:3)</PresentationFormat>
  <Paragraphs>239</Paragraphs>
  <Slides>20</Slides>
  <Notes>8</Notes>
  <HiddenSlides>2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Batang</vt:lpstr>
      <vt:lpstr>Cambria</vt:lpstr>
      <vt:lpstr>Times New Roman</vt:lpstr>
      <vt:lpstr>Wingdings</vt:lpstr>
      <vt:lpstr>Design1</vt:lpstr>
      <vt:lpstr>Cross-border Effects of a Major Tax Reform - Evidence from the European Stock Market    Michael Overesch (University of Cologne)  Max Pflitsch (University of Cologne)       </vt:lpstr>
      <vt:lpstr>Motivation and Contribution I</vt:lpstr>
      <vt:lpstr>Key-Facts and International Effects of the TCJA</vt:lpstr>
      <vt:lpstr>Hypothesis</vt:lpstr>
      <vt:lpstr>Research Design - Event Date</vt:lpstr>
      <vt:lpstr>Measuring US Activity (H1) and Competition (H2)</vt:lpstr>
      <vt:lpstr>PowerPoint-Präsentation</vt:lpstr>
      <vt:lpstr> Research Design – Regression Model</vt:lpstr>
      <vt:lpstr>Regression Results</vt:lpstr>
      <vt:lpstr>Summary</vt:lpstr>
      <vt:lpstr>Current work in progress: </vt:lpstr>
      <vt:lpstr>Appendix</vt:lpstr>
      <vt:lpstr>Additional Dates</vt:lpstr>
      <vt:lpstr>Descriptive Statistics</vt:lpstr>
      <vt:lpstr>PowerPoint-Präsentation</vt:lpstr>
      <vt:lpstr>Cross-correlation and event induced volatility</vt:lpstr>
      <vt:lpstr>Competition Ratio Based on Revenues</vt:lpstr>
      <vt:lpstr>Alternative ways to compute the normal return</vt:lpstr>
      <vt:lpstr>Return transformation</vt:lpstr>
      <vt:lpstr>Research Design - Normal Return Estimation </vt:lpstr>
    </vt:vector>
  </TitlesOfParts>
  <Manager>Abteilung Informationstechnologie</Manager>
  <Company>Universität zu Köln</Company>
  <LinksUpToDate>false</LinksUpToDate>
  <SharedDoc>false</SharedDoc>
  <HyperlinkBase>http://verwaltung.uni-koeln.de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Grundzüge der  Unternehmensbesteuerung</dc:title>
  <dc:subject>Corporate Design</dc:subject>
  <dc:creator>Munde Bettina</dc:creator>
  <cp:keywords>Standardvorlage</cp:keywords>
  <cp:lastModifiedBy>Pflitsch, Max</cp:lastModifiedBy>
  <cp:revision>517</cp:revision>
  <cp:lastPrinted>2016-05-31T11:25:30Z</cp:lastPrinted>
  <dcterms:created xsi:type="dcterms:W3CDTF">2013-03-05T08:16:53Z</dcterms:created>
  <dcterms:modified xsi:type="dcterms:W3CDTF">2019-10-23T14:23:32Z</dcterms:modified>
  <cp:category>Präsentation</cp:category>
</cp:coreProperties>
</file>