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56" r:id="rId2"/>
    <p:sldId id="257" r:id="rId3"/>
    <p:sldId id="281" r:id="rId4"/>
    <p:sldId id="282" r:id="rId5"/>
    <p:sldId id="283" r:id="rId6"/>
    <p:sldId id="284" r:id="rId7"/>
    <p:sldId id="285" r:id="rId8"/>
    <p:sldId id="286" r:id="rId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1430" y="1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DCC100-D109-4A8F-A4FC-38F899FFA1A2}" type="datetimeFigureOut">
              <a:rPr lang="en-US" smtClean="0"/>
              <a:t>11/10/2016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815C65-BCEA-4C33-B6D6-20DE3448ADEC}" type="slidenum">
              <a:rPr lang="en-US" smtClean="0"/>
              <a:t>‹#›</a:t>
            </a:fld>
            <a:endParaRPr lang="en-US"/>
          </a:p>
        </p:txBody>
      </p:sp>
    </p:spTree>
    <p:extLst>
      <p:ext uri="{BB962C8B-B14F-4D97-AF65-F5344CB8AC3E}">
        <p14:creationId xmlns:p14="http://schemas.microsoft.com/office/powerpoint/2010/main" val="491252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15C65-BCEA-4C33-B6D6-20DE3448ADEC}" type="slidenum">
              <a:rPr lang="en-US" smtClean="0"/>
              <a:t>8</a:t>
            </a:fld>
            <a:endParaRPr lang="en-US"/>
          </a:p>
        </p:txBody>
      </p:sp>
    </p:spTree>
    <p:extLst>
      <p:ext uri="{BB962C8B-B14F-4D97-AF65-F5344CB8AC3E}">
        <p14:creationId xmlns:p14="http://schemas.microsoft.com/office/powerpoint/2010/main" val="4101516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endParaRPr lang="en-US"/>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5BE7EB9D-2375-43EE-B537-BE20680F3FD3}" type="datetimeFigureOut">
              <a:rPr lang="en-US" smtClean="0"/>
              <a:t>11/10/2016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439D7AEF-8300-4D37-9763-F7A223EAD859}" type="slidenum">
              <a:rPr lang="en-US" smtClean="0"/>
              <a:t>‹#›</a:t>
            </a:fld>
            <a:endParaRPr lang="en-US"/>
          </a:p>
        </p:txBody>
      </p:sp>
    </p:spTree>
    <p:extLst>
      <p:ext uri="{BB962C8B-B14F-4D97-AF65-F5344CB8AC3E}">
        <p14:creationId xmlns:p14="http://schemas.microsoft.com/office/powerpoint/2010/main" val="310371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p:cNvSpPr>
            <a:spLocks noGrp="1"/>
          </p:cNvSpPr>
          <p:nvPr>
            <p:ph type="dt" sz="half" idx="10"/>
          </p:nvPr>
        </p:nvSpPr>
        <p:spPr/>
        <p:txBody>
          <a:bodyPr/>
          <a:lstStyle/>
          <a:p>
            <a:fld id="{5BE7EB9D-2375-43EE-B537-BE20680F3FD3}" type="datetimeFigureOut">
              <a:rPr lang="en-US" smtClean="0"/>
              <a:t>11/10/2016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439D7AEF-8300-4D37-9763-F7A223EAD859}" type="slidenum">
              <a:rPr lang="en-US" smtClean="0"/>
              <a:t>‹#›</a:t>
            </a:fld>
            <a:endParaRPr lang="en-US"/>
          </a:p>
        </p:txBody>
      </p:sp>
    </p:spTree>
    <p:extLst>
      <p:ext uri="{BB962C8B-B14F-4D97-AF65-F5344CB8AC3E}">
        <p14:creationId xmlns:p14="http://schemas.microsoft.com/office/powerpoint/2010/main" val="2444524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p:cNvSpPr>
            <a:spLocks noGrp="1"/>
          </p:cNvSpPr>
          <p:nvPr>
            <p:ph type="dt" sz="half" idx="10"/>
          </p:nvPr>
        </p:nvSpPr>
        <p:spPr/>
        <p:txBody>
          <a:bodyPr/>
          <a:lstStyle/>
          <a:p>
            <a:fld id="{5BE7EB9D-2375-43EE-B537-BE20680F3FD3}" type="datetimeFigureOut">
              <a:rPr lang="en-US" smtClean="0"/>
              <a:t>11/10/2016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439D7AEF-8300-4D37-9763-F7A223EAD859}" type="slidenum">
              <a:rPr lang="en-US" smtClean="0"/>
              <a:t>‹#›</a:t>
            </a:fld>
            <a:endParaRPr lang="en-US"/>
          </a:p>
        </p:txBody>
      </p:sp>
    </p:spTree>
    <p:extLst>
      <p:ext uri="{BB962C8B-B14F-4D97-AF65-F5344CB8AC3E}">
        <p14:creationId xmlns:p14="http://schemas.microsoft.com/office/powerpoint/2010/main" val="1205024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p:cNvSpPr>
            <a:spLocks noGrp="1"/>
          </p:cNvSpPr>
          <p:nvPr>
            <p:ph type="dt" sz="half" idx="10"/>
          </p:nvPr>
        </p:nvSpPr>
        <p:spPr/>
        <p:txBody>
          <a:bodyPr/>
          <a:lstStyle/>
          <a:p>
            <a:fld id="{5BE7EB9D-2375-43EE-B537-BE20680F3FD3}" type="datetimeFigureOut">
              <a:rPr lang="en-US" smtClean="0"/>
              <a:t>11/10/2016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439D7AEF-8300-4D37-9763-F7A223EAD859}" type="slidenum">
              <a:rPr lang="en-US" smtClean="0"/>
              <a:t>‹#›</a:t>
            </a:fld>
            <a:endParaRPr lang="en-US"/>
          </a:p>
        </p:txBody>
      </p:sp>
    </p:spTree>
    <p:extLst>
      <p:ext uri="{BB962C8B-B14F-4D97-AF65-F5344CB8AC3E}">
        <p14:creationId xmlns:p14="http://schemas.microsoft.com/office/powerpoint/2010/main" val="3398107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endParaRPr lang="en-US"/>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5BE7EB9D-2375-43EE-B537-BE20680F3FD3}" type="datetimeFigureOut">
              <a:rPr lang="en-US" smtClean="0"/>
              <a:t>11/10/2016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439D7AEF-8300-4D37-9763-F7A223EAD859}" type="slidenum">
              <a:rPr lang="en-US" smtClean="0"/>
              <a:t>‹#›</a:t>
            </a:fld>
            <a:endParaRPr lang="en-US"/>
          </a:p>
        </p:txBody>
      </p:sp>
    </p:spTree>
    <p:extLst>
      <p:ext uri="{BB962C8B-B14F-4D97-AF65-F5344CB8AC3E}">
        <p14:creationId xmlns:p14="http://schemas.microsoft.com/office/powerpoint/2010/main" val="4093700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של תאריך 4"/>
          <p:cNvSpPr>
            <a:spLocks noGrp="1"/>
          </p:cNvSpPr>
          <p:nvPr>
            <p:ph type="dt" sz="half" idx="10"/>
          </p:nvPr>
        </p:nvSpPr>
        <p:spPr/>
        <p:txBody>
          <a:bodyPr/>
          <a:lstStyle/>
          <a:p>
            <a:fld id="{5BE7EB9D-2375-43EE-B537-BE20680F3FD3}" type="datetimeFigureOut">
              <a:rPr lang="en-US" smtClean="0"/>
              <a:t>11/10/2016</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439D7AEF-8300-4D37-9763-F7A223EAD859}" type="slidenum">
              <a:rPr lang="en-US" smtClean="0"/>
              <a:t>‹#›</a:t>
            </a:fld>
            <a:endParaRPr lang="en-US"/>
          </a:p>
        </p:txBody>
      </p:sp>
    </p:spTree>
    <p:extLst>
      <p:ext uri="{BB962C8B-B14F-4D97-AF65-F5344CB8AC3E}">
        <p14:creationId xmlns:p14="http://schemas.microsoft.com/office/powerpoint/2010/main" val="560970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endParaRPr lang="en-US"/>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7" name="מציין מיקום של תאריך 6"/>
          <p:cNvSpPr>
            <a:spLocks noGrp="1"/>
          </p:cNvSpPr>
          <p:nvPr>
            <p:ph type="dt" sz="half" idx="10"/>
          </p:nvPr>
        </p:nvSpPr>
        <p:spPr/>
        <p:txBody>
          <a:bodyPr/>
          <a:lstStyle/>
          <a:p>
            <a:fld id="{5BE7EB9D-2375-43EE-B537-BE20680F3FD3}" type="datetimeFigureOut">
              <a:rPr lang="en-US" smtClean="0"/>
              <a:t>11/10/2016</a:t>
            </a:fld>
            <a:endParaRPr lang="en-US"/>
          </a:p>
        </p:txBody>
      </p:sp>
      <p:sp>
        <p:nvSpPr>
          <p:cNvPr id="8" name="מציין מיקום של כותרת תחתונה 7"/>
          <p:cNvSpPr>
            <a:spLocks noGrp="1"/>
          </p:cNvSpPr>
          <p:nvPr>
            <p:ph type="ftr" sz="quarter" idx="11"/>
          </p:nvPr>
        </p:nvSpPr>
        <p:spPr/>
        <p:txBody>
          <a:bodyPr/>
          <a:lstStyle/>
          <a:p>
            <a:endParaRPr lang="en-US"/>
          </a:p>
        </p:txBody>
      </p:sp>
      <p:sp>
        <p:nvSpPr>
          <p:cNvPr id="9" name="מציין מיקום של מספר שקופית 8"/>
          <p:cNvSpPr>
            <a:spLocks noGrp="1"/>
          </p:cNvSpPr>
          <p:nvPr>
            <p:ph type="sldNum" sz="quarter" idx="12"/>
          </p:nvPr>
        </p:nvSpPr>
        <p:spPr/>
        <p:txBody>
          <a:bodyPr/>
          <a:lstStyle/>
          <a:p>
            <a:fld id="{439D7AEF-8300-4D37-9763-F7A223EAD859}" type="slidenum">
              <a:rPr lang="en-US" smtClean="0"/>
              <a:t>‹#›</a:t>
            </a:fld>
            <a:endParaRPr lang="en-US"/>
          </a:p>
        </p:txBody>
      </p:sp>
    </p:spTree>
    <p:extLst>
      <p:ext uri="{BB962C8B-B14F-4D97-AF65-F5344CB8AC3E}">
        <p14:creationId xmlns:p14="http://schemas.microsoft.com/office/powerpoint/2010/main" val="3884201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5BE7EB9D-2375-43EE-B537-BE20680F3FD3}" type="datetimeFigureOut">
              <a:rPr lang="en-US" smtClean="0"/>
              <a:t>11/10/2016</a:t>
            </a:fld>
            <a:endParaRPr lang="en-US"/>
          </a:p>
        </p:txBody>
      </p:sp>
      <p:sp>
        <p:nvSpPr>
          <p:cNvPr id="4" name="מציין מיקום של כותרת תחתונה 3"/>
          <p:cNvSpPr>
            <a:spLocks noGrp="1"/>
          </p:cNvSpPr>
          <p:nvPr>
            <p:ph type="ftr" sz="quarter" idx="11"/>
          </p:nvPr>
        </p:nvSpPr>
        <p:spPr/>
        <p:txBody>
          <a:bodyPr/>
          <a:lstStyle/>
          <a:p>
            <a:endParaRPr lang="en-US"/>
          </a:p>
        </p:txBody>
      </p:sp>
      <p:sp>
        <p:nvSpPr>
          <p:cNvPr id="5" name="מציין מיקום של מספר שקופית 4"/>
          <p:cNvSpPr>
            <a:spLocks noGrp="1"/>
          </p:cNvSpPr>
          <p:nvPr>
            <p:ph type="sldNum" sz="quarter" idx="12"/>
          </p:nvPr>
        </p:nvSpPr>
        <p:spPr/>
        <p:txBody>
          <a:bodyPr/>
          <a:lstStyle/>
          <a:p>
            <a:fld id="{439D7AEF-8300-4D37-9763-F7A223EAD859}" type="slidenum">
              <a:rPr lang="en-US" smtClean="0"/>
              <a:t>‹#›</a:t>
            </a:fld>
            <a:endParaRPr lang="en-US"/>
          </a:p>
        </p:txBody>
      </p:sp>
    </p:spTree>
    <p:extLst>
      <p:ext uri="{BB962C8B-B14F-4D97-AF65-F5344CB8AC3E}">
        <p14:creationId xmlns:p14="http://schemas.microsoft.com/office/powerpoint/2010/main" val="2277579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5BE7EB9D-2375-43EE-B537-BE20680F3FD3}" type="datetimeFigureOut">
              <a:rPr lang="en-US" smtClean="0"/>
              <a:t>11/10/2016</a:t>
            </a:fld>
            <a:endParaRPr lang="en-US"/>
          </a:p>
        </p:txBody>
      </p:sp>
      <p:sp>
        <p:nvSpPr>
          <p:cNvPr id="3" name="מציין מיקום של כותרת תחתונה 2"/>
          <p:cNvSpPr>
            <a:spLocks noGrp="1"/>
          </p:cNvSpPr>
          <p:nvPr>
            <p:ph type="ftr" sz="quarter" idx="11"/>
          </p:nvPr>
        </p:nvSpPr>
        <p:spPr/>
        <p:txBody>
          <a:bodyPr/>
          <a:lstStyle/>
          <a:p>
            <a:endParaRPr lang="en-US"/>
          </a:p>
        </p:txBody>
      </p:sp>
      <p:sp>
        <p:nvSpPr>
          <p:cNvPr id="4" name="מציין מיקום של מספר שקופית 3"/>
          <p:cNvSpPr>
            <a:spLocks noGrp="1"/>
          </p:cNvSpPr>
          <p:nvPr>
            <p:ph type="sldNum" sz="quarter" idx="12"/>
          </p:nvPr>
        </p:nvSpPr>
        <p:spPr/>
        <p:txBody>
          <a:bodyPr/>
          <a:lstStyle/>
          <a:p>
            <a:fld id="{439D7AEF-8300-4D37-9763-F7A223EAD859}" type="slidenum">
              <a:rPr lang="en-US" smtClean="0"/>
              <a:t>‹#›</a:t>
            </a:fld>
            <a:endParaRPr lang="en-US"/>
          </a:p>
        </p:txBody>
      </p:sp>
    </p:spTree>
    <p:extLst>
      <p:ext uri="{BB962C8B-B14F-4D97-AF65-F5344CB8AC3E}">
        <p14:creationId xmlns:p14="http://schemas.microsoft.com/office/powerpoint/2010/main" val="3473823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endParaRPr lang="en-US"/>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BE7EB9D-2375-43EE-B537-BE20680F3FD3}" type="datetimeFigureOut">
              <a:rPr lang="en-US" smtClean="0"/>
              <a:t>11/10/2016</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439D7AEF-8300-4D37-9763-F7A223EAD859}" type="slidenum">
              <a:rPr lang="en-US" smtClean="0"/>
              <a:t>‹#›</a:t>
            </a:fld>
            <a:endParaRPr lang="en-US"/>
          </a:p>
        </p:txBody>
      </p:sp>
    </p:spTree>
    <p:extLst>
      <p:ext uri="{BB962C8B-B14F-4D97-AF65-F5344CB8AC3E}">
        <p14:creationId xmlns:p14="http://schemas.microsoft.com/office/powerpoint/2010/main" val="23262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endParaRPr lang="en-US"/>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BE7EB9D-2375-43EE-B537-BE20680F3FD3}" type="datetimeFigureOut">
              <a:rPr lang="en-US" smtClean="0"/>
              <a:t>11/10/2016</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439D7AEF-8300-4D37-9763-F7A223EAD859}" type="slidenum">
              <a:rPr lang="en-US" smtClean="0"/>
              <a:t>‹#›</a:t>
            </a:fld>
            <a:endParaRPr lang="en-US"/>
          </a:p>
        </p:txBody>
      </p:sp>
    </p:spTree>
    <p:extLst>
      <p:ext uri="{BB962C8B-B14F-4D97-AF65-F5344CB8AC3E}">
        <p14:creationId xmlns:p14="http://schemas.microsoft.com/office/powerpoint/2010/main" val="17471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endParaRPr lang="en-US"/>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BE7EB9D-2375-43EE-B537-BE20680F3FD3}" type="datetimeFigureOut">
              <a:rPr lang="en-US" smtClean="0"/>
              <a:t>11/10/2016</a:t>
            </a:fld>
            <a:endParaRPr lang="en-US"/>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39D7AEF-8300-4D37-9763-F7A223EAD859}" type="slidenum">
              <a:rPr lang="en-US" smtClean="0"/>
              <a:t>‹#›</a:t>
            </a:fld>
            <a:endParaRPr lang="en-US"/>
          </a:p>
        </p:txBody>
      </p:sp>
    </p:spTree>
    <p:extLst>
      <p:ext uri="{BB962C8B-B14F-4D97-AF65-F5344CB8AC3E}">
        <p14:creationId xmlns:p14="http://schemas.microsoft.com/office/powerpoint/2010/main" val="1440780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a:bodyPr>
          <a:lstStyle/>
          <a:p>
            <a:r>
              <a:rPr lang="en-US" sz="4800" dirty="0"/>
              <a:t>Why Examples?</a:t>
            </a:r>
          </a:p>
        </p:txBody>
      </p:sp>
      <p:sp>
        <p:nvSpPr>
          <p:cNvPr id="3" name="כותרת משנה 2"/>
          <p:cNvSpPr>
            <a:spLocks noGrp="1"/>
          </p:cNvSpPr>
          <p:nvPr>
            <p:ph type="subTitle" idx="1"/>
          </p:nvPr>
        </p:nvSpPr>
        <p:spPr>
          <a:xfrm>
            <a:off x="539552" y="3886200"/>
            <a:ext cx="7920880" cy="1752600"/>
          </a:xfrm>
        </p:spPr>
        <p:txBody>
          <a:bodyPr/>
          <a:lstStyle/>
          <a:p>
            <a:r>
              <a:rPr lang="en-US" dirty="0"/>
              <a:t>Yariv </a:t>
            </a:r>
            <a:r>
              <a:rPr lang="en-US" dirty="0" err="1"/>
              <a:t>Brauner</a:t>
            </a:r>
            <a:endParaRPr lang="en-US" dirty="0"/>
          </a:p>
          <a:p>
            <a:r>
              <a:rPr lang="en-US" dirty="0"/>
              <a:t>University of Florida, Levin College of Law</a:t>
            </a:r>
          </a:p>
        </p:txBody>
      </p:sp>
    </p:spTree>
    <p:extLst>
      <p:ext uri="{BB962C8B-B14F-4D97-AF65-F5344CB8AC3E}">
        <p14:creationId xmlns:p14="http://schemas.microsoft.com/office/powerpoint/2010/main" val="188988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a:t>Examples in Tax Regulations</a:t>
            </a:r>
          </a:p>
        </p:txBody>
      </p:sp>
      <p:sp>
        <p:nvSpPr>
          <p:cNvPr id="3" name="מציין מיקום תוכן 2"/>
          <p:cNvSpPr>
            <a:spLocks noGrp="1"/>
          </p:cNvSpPr>
          <p:nvPr>
            <p:ph idx="1"/>
          </p:nvPr>
        </p:nvSpPr>
        <p:spPr>
          <a:xfrm>
            <a:off x="457200" y="1411560"/>
            <a:ext cx="8229600" cy="5257800"/>
          </a:xfrm>
        </p:spPr>
        <p:txBody>
          <a:bodyPr>
            <a:noAutofit/>
          </a:bodyPr>
          <a:lstStyle/>
          <a:p>
            <a:pPr algn="l" rtl="0"/>
            <a:r>
              <a:rPr lang="en-US" sz="2800" b="1" dirty="0"/>
              <a:t>Pervasive</a:t>
            </a:r>
          </a:p>
          <a:p>
            <a:pPr algn="l" rtl="0"/>
            <a:r>
              <a:rPr lang="en-US" sz="2800" dirty="0">
                <a:solidFill>
                  <a:srgbClr val="FF0000"/>
                </a:solidFill>
              </a:rPr>
              <a:t>Important</a:t>
            </a:r>
          </a:p>
          <a:p>
            <a:pPr lvl="1" algn="l" rtl="0"/>
            <a:r>
              <a:rPr lang="en-US" sz="2400" dirty="0"/>
              <a:t>Over 85%  of survey responders reported the use of examples as either frequent or very frequent</a:t>
            </a:r>
          </a:p>
          <a:p>
            <a:pPr algn="l" rtl="0"/>
            <a:r>
              <a:rPr lang="en-US" sz="2800" dirty="0"/>
              <a:t>No guidance, no scholarship</a:t>
            </a:r>
          </a:p>
          <a:p>
            <a:pPr algn="l" rtl="0"/>
            <a:r>
              <a:rPr lang="en-US" sz="2800" dirty="0"/>
              <a:t>Obvious?</a:t>
            </a:r>
          </a:p>
          <a:p>
            <a:pPr lvl="1" algn="l" rtl="0"/>
            <a:r>
              <a:rPr lang="en-US" sz="3200" dirty="0"/>
              <a:t>Natural appeal</a:t>
            </a:r>
            <a:r>
              <a:rPr lang="en-US" sz="2400" dirty="0"/>
              <a:t>: professional, human</a:t>
            </a:r>
          </a:p>
          <a:p>
            <a:pPr lvl="1" algn="l" rtl="0"/>
            <a:r>
              <a:rPr lang="en-US" sz="2400" dirty="0"/>
              <a:t>Only 9% of the survey participants opined that the use / drafting of examples are "just right." </a:t>
            </a:r>
          </a:p>
          <a:p>
            <a:pPr lvl="1" algn="l" rtl="0"/>
            <a:r>
              <a:rPr lang="en-US" sz="2400" dirty="0">
                <a:solidFill>
                  <a:srgbClr val="FF0000"/>
                </a:solidFill>
              </a:rPr>
              <a:t>Lack of consensus </a:t>
            </a:r>
            <a:r>
              <a:rPr lang="en-US" sz="2400" dirty="0"/>
              <a:t>over their status and purpose </a:t>
            </a:r>
          </a:p>
          <a:p>
            <a:pPr algn="l" rtl="0"/>
            <a:r>
              <a:rPr lang="en-US" sz="2800" dirty="0"/>
              <a:t>The article limits itself to examples in tax regulations</a:t>
            </a:r>
          </a:p>
          <a:p>
            <a:pPr algn="l" rtl="0"/>
            <a:endParaRPr lang="en-US" sz="2800" dirty="0"/>
          </a:p>
        </p:txBody>
      </p:sp>
    </p:spTree>
    <p:extLst>
      <p:ext uri="{BB962C8B-B14F-4D97-AF65-F5344CB8AC3E}">
        <p14:creationId xmlns:p14="http://schemas.microsoft.com/office/powerpoint/2010/main" val="3044534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COI Example</a:t>
            </a:r>
          </a:p>
        </p:txBody>
      </p:sp>
      <p:sp>
        <p:nvSpPr>
          <p:cNvPr id="3" name="Content Placeholder 2"/>
          <p:cNvSpPr>
            <a:spLocks noGrp="1"/>
          </p:cNvSpPr>
          <p:nvPr>
            <p:ph idx="1"/>
          </p:nvPr>
        </p:nvSpPr>
        <p:spPr>
          <a:xfrm>
            <a:off x="457200" y="1484784"/>
            <a:ext cx="8229600" cy="5213176"/>
          </a:xfrm>
        </p:spPr>
        <p:txBody>
          <a:bodyPr>
            <a:noAutofit/>
          </a:bodyPr>
          <a:lstStyle/>
          <a:p>
            <a:pPr algn="l" rtl="0"/>
            <a:r>
              <a:rPr lang="en-US" sz="2800" dirty="0"/>
              <a:t>Treas. Reg. §1.368-1(e)(2)(v), ex. 1. </a:t>
            </a:r>
          </a:p>
          <a:p>
            <a:pPr algn="l" rtl="0"/>
            <a:r>
              <a:rPr lang="en-US" sz="2800" dirty="0"/>
              <a:t>Context: reorganization (tax free) treatment for mergers</a:t>
            </a:r>
          </a:p>
          <a:p>
            <a:pPr lvl="1" algn="l" rtl="0"/>
            <a:r>
              <a:rPr lang="en-US" sz="2400" dirty="0"/>
              <a:t>Logic: efficiency / </a:t>
            </a:r>
            <a:r>
              <a:rPr lang="en-US" sz="2400" dirty="0">
                <a:solidFill>
                  <a:srgbClr val="FF0000"/>
                </a:solidFill>
              </a:rPr>
              <a:t>paper transactions </a:t>
            </a:r>
            <a:r>
              <a:rPr lang="en-US" sz="2400" dirty="0"/>
              <a:t>should not trigger tax</a:t>
            </a:r>
          </a:p>
          <a:p>
            <a:pPr lvl="1" algn="l" rtl="0"/>
            <a:r>
              <a:rPr lang="en-US" sz="2400" dirty="0"/>
              <a:t>enough of the old target shareholders must “continue” with their investment even if now it is in the format of another legal entity: the surviving corporation.</a:t>
            </a:r>
          </a:p>
          <a:p>
            <a:pPr lvl="1" algn="l" rtl="0"/>
            <a:r>
              <a:rPr lang="en-US" sz="2400" dirty="0"/>
              <a:t>Note: the extent of participation (or control) in the surviving entity is irrelevant for COI</a:t>
            </a:r>
          </a:p>
          <a:p>
            <a:pPr algn="l" rtl="0"/>
            <a:r>
              <a:rPr lang="en-US" sz="2800" dirty="0"/>
              <a:t>40% </a:t>
            </a:r>
            <a:r>
              <a:rPr lang="en-US" sz="2800" b="1" dirty="0"/>
              <a:t>line drawn </a:t>
            </a:r>
            <a:r>
              <a:rPr lang="en-US" sz="2800" dirty="0"/>
              <a:t>based on case law </a:t>
            </a:r>
          </a:p>
          <a:p>
            <a:pPr lvl="1" algn="l" rtl="0"/>
            <a:r>
              <a:rPr lang="en-US" sz="2400" dirty="0"/>
              <a:t>Other case law</a:t>
            </a:r>
          </a:p>
          <a:p>
            <a:pPr lvl="1" algn="l" rtl="0"/>
            <a:r>
              <a:rPr lang="en-US" sz="2400" dirty="0"/>
              <a:t>50% required for a ruling</a:t>
            </a:r>
          </a:p>
        </p:txBody>
      </p:sp>
    </p:spTree>
    <p:extLst>
      <p:ext uri="{BB962C8B-B14F-4D97-AF65-F5344CB8AC3E}">
        <p14:creationId xmlns:p14="http://schemas.microsoft.com/office/powerpoint/2010/main" val="651611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 Pricing Example</a:t>
            </a:r>
          </a:p>
        </p:txBody>
      </p:sp>
      <p:sp>
        <p:nvSpPr>
          <p:cNvPr id="3" name="Content Placeholder 2"/>
          <p:cNvSpPr>
            <a:spLocks noGrp="1"/>
          </p:cNvSpPr>
          <p:nvPr>
            <p:ph idx="1"/>
          </p:nvPr>
        </p:nvSpPr>
        <p:spPr>
          <a:xfrm>
            <a:off x="457200" y="1556792"/>
            <a:ext cx="8229600" cy="5069160"/>
          </a:xfrm>
        </p:spPr>
        <p:txBody>
          <a:bodyPr>
            <a:noAutofit/>
          </a:bodyPr>
          <a:lstStyle/>
          <a:p>
            <a:pPr algn="l" rtl="0"/>
            <a:r>
              <a:rPr lang="en-US" sz="2800" dirty="0"/>
              <a:t>Treas. Reg. §1.482-4(c)(4), ex. 1</a:t>
            </a:r>
          </a:p>
          <a:p>
            <a:pPr algn="l" rtl="0"/>
            <a:r>
              <a:rPr lang="en-US" sz="2800" dirty="0"/>
              <a:t>The norm: arm’s length (</a:t>
            </a:r>
            <a:r>
              <a:rPr lang="en-US" sz="2800" dirty="0">
                <a:solidFill>
                  <a:srgbClr val="FF0000"/>
                </a:solidFill>
              </a:rPr>
              <a:t>comparability</a:t>
            </a:r>
            <a:r>
              <a:rPr lang="en-US" sz="2800" dirty="0"/>
              <a:t>)</a:t>
            </a:r>
          </a:p>
          <a:p>
            <a:pPr algn="l" rtl="0"/>
            <a:r>
              <a:rPr lang="en-US" sz="2800" dirty="0"/>
              <a:t>A U.S. pharmaceutical company develops a new drug in the United States and licenses it to its subsidiary in country X and to an unrelated company in country Y. The IRS condones the use of this “internal comparable,” based on similarity of profit potential</a:t>
            </a:r>
          </a:p>
          <a:p>
            <a:pPr lvl="1" algn="l" rtl="0"/>
            <a:r>
              <a:rPr lang="en-US" sz="2400" dirty="0"/>
              <a:t>X and Y are neighboring countries, similar in terms of population, per capita income and the incidence of disease. Costs of producing and marketing are also expected to be approximately the same. The terms for the licenses are also identical in every material respect.</a:t>
            </a:r>
            <a:endParaRPr lang="en-US" sz="2800" dirty="0"/>
          </a:p>
          <a:p>
            <a:pPr algn="l" rtl="0"/>
            <a:endParaRPr lang="en-US" sz="2800" dirty="0"/>
          </a:p>
        </p:txBody>
      </p:sp>
    </p:spTree>
    <p:extLst>
      <p:ext uri="{BB962C8B-B14F-4D97-AF65-F5344CB8AC3E}">
        <p14:creationId xmlns:p14="http://schemas.microsoft.com/office/powerpoint/2010/main" val="3323283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rtl="0"/>
            <a:r>
              <a:rPr lang="en-US" sz="3800" i="1" dirty="0"/>
              <a:t>Parks v. Commissioner</a:t>
            </a:r>
            <a:r>
              <a:rPr lang="en-US" sz="3800" dirty="0"/>
              <a:t>, 145 T.C. No. 12 (2015)</a:t>
            </a:r>
          </a:p>
        </p:txBody>
      </p:sp>
      <p:sp>
        <p:nvSpPr>
          <p:cNvPr id="3" name="Content Placeholder 2"/>
          <p:cNvSpPr>
            <a:spLocks noGrp="1"/>
          </p:cNvSpPr>
          <p:nvPr>
            <p:ph idx="1"/>
          </p:nvPr>
        </p:nvSpPr>
        <p:spPr>
          <a:xfrm>
            <a:off x="457200" y="1412776"/>
            <a:ext cx="8229600" cy="4525963"/>
          </a:xfrm>
        </p:spPr>
        <p:txBody>
          <a:bodyPr>
            <a:noAutofit/>
          </a:bodyPr>
          <a:lstStyle/>
          <a:p>
            <a:pPr algn="l" rtl="0"/>
            <a:r>
              <a:rPr lang="en-US" sz="2800" dirty="0"/>
              <a:t>Private foundation was hit with excise taxes for radio ads related to issues on ballots (</a:t>
            </a:r>
            <a:r>
              <a:rPr lang="en-US" sz="2800" dirty="0"/>
              <a:t>§ </a:t>
            </a:r>
            <a:r>
              <a:rPr lang="en-US" sz="2800" dirty="0"/>
              <a:t>4945)</a:t>
            </a:r>
          </a:p>
          <a:p>
            <a:pPr lvl="1" algn="l" rtl="0"/>
            <a:r>
              <a:rPr lang="en-US" sz="2400" dirty="0"/>
              <a:t>How to distinguish between an attempt to influence legislation and educating the public on same matters?</a:t>
            </a:r>
          </a:p>
          <a:p>
            <a:pPr algn="l" rtl="0"/>
            <a:r>
              <a:rPr lang="en-US" sz="2800" dirty="0"/>
              <a:t>The </a:t>
            </a:r>
            <a:r>
              <a:rPr lang="en-US" sz="2800" dirty="0" err="1"/>
              <a:t>Regs</a:t>
            </a:r>
            <a:r>
              <a:rPr lang="en-US" sz="2800" dirty="0"/>
              <a:t>.: should not “refer to” ballot initiatives</a:t>
            </a:r>
          </a:p>
          <a:p>
            <a:pPr lvl="1" algn="l" rtl="0"/>
            <a:r>
              <a:rPr lang="en-US" sz="2400" dirty="0"/>
              <a:t>Examples: messages using language "widely used" or "identified with" specific legislation are excisable - expand the prohibition…</a:t>
            </a:r>
          </a:p>
          <a:p>
            <a:pPr algn="l" rtl="0"/>
            <a:r>
              <a:rPr lang="en-US" sz="2800" dirty="0"/>
              <a:t>The Court bases its decision on the examples, </a:t>
            </a:r>
            <a:r>
              <a:rPr lang="en-US" sz="2800" b="1" dirty="0"/>
              <a:t>avoiding general interpretation </a:t>
            </a:r>
            <a:r>
              <a:rPr lang="en-US" sz="2800" dirty="0"/>
              <a:t>of the regulatory language</a:t>
            </a:r>
          </a:p>
          <a:p>
            <a:pPr lvl="1" algn="l" rtl="0"/>
            <a:r>
              <a:rPr lang="en-US" sz="2400" dirty="0"/>
              <a:t>Courts have, however, gone the other way (</a:t>
            </a:r>
            <a:r>
              <a:rPr lang="en-US" sz="2400" dirty="0">
                <a:solidFill>
                  <a:srgbClr val="FF0000"/>
                </a:solidFill>
              </a:rPr>
              <a:t>inconsistent</a:t>
            </a:r>
            <a:r>
              <a:rPr lang="en-US" sz="2400" dirty="0"/>
              <a:t>)</a:t>
            </a:r>
          </a:p>
          <a:p>
            <a:pPr algn="l" rtl="0"/>
            <a:endParaRPr lang="en-US" sz="2800" dirty="0"/>
          </a:p>
        </p:txBody>
      </p:sp>
    </p:spTree>
    <p:extLst>
      <p:ext uri="{BB962C8B-B14F-4D97-AF65-F5344CB8AC3E}">
        <p14:creationId xmlns:p14="http://schemas.microsoft.com/office/powerpoint/2010/main" val="3853425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pPr rtl="0"/>
            <a:r>
              <a:rPr lang="en-US" dirty="0"/>
              <a:t>Why Examples?</a:t>
            </a:r>
          </a:p>
        </p:txBody>
      </p:sp>
      <p:sp>
        <p:nvSpPr>
          <p:cNvPr id="3" name="Content Placeholder 2"/>
          <p:cNvSpPr>
            <a:spLocks noGrp="1"/>
          </p:cNvSpPr>
          <p:nvPr>
            <p:ph idx="1"/>
          </p:nvPr>
        </p:nvSpPr>
        <p:spPr>
          <a:xfrm>
            <a:off x="457200" y="1196752"/>
            <a:ext cx="8229600" cy="5258544"/>
          </a:xfrm>
        </p:spPr>
        <p:txBody>
          <a:bodyPr>
            <a:noAutofit/>
          </a:bodyPr>
          <a:lstStyle/>
          <a:p>
            <a:pPr algn="l" rtl="0"/>
            <a:r>
              <a:rPr lang="en-US" sz="2400" dirty="0"/>
              <a:t>Reliance on examples is natural &amp; automatic</a:t>
            </a:r>
          </a:p>
          <a:p>
            <a:pPr lvl="1" algn="l" rtl="0"/>
            <a:r>
              <a:rPr lang="en-US" sz="2400" dirty="0"/>
              <a:t>Limits of </a:t>
            </a:r>
            <a:r>
              <a:rPr lang="en-US" sz="2400" dirty="0">
                <a:solidFill>
                  <a:srgbClr val="FF0000"/>
                </a:solidFill>
              </a:rPr>
              <a:t>language</a:t>
            </a:r>
          </a:p>
          <a:p>
            <a:pPr lvl="1" algn="l" rtl="0"/>
            <a:r>
              <a:rPr lang="en-US" sz="2400" dirty="0"/>
              <a:t>Cognitive processes / learning</a:t>
            </a:r>
          </a:p>
          <a:p>
            <a:pPr algn="l" rtl="0"/>
            <a:r>
              <a:rPr lang="en-US" sz="2400" dirty="0">
                <a:solidFill>
                  <a:srgbClr val="FF0000"/>
                </a:solidFill>
              </a:rPr>
              <a:t>Survey </a:t>
            </a:r>
            <a:r>
              <a:rPr lang="en-US" sz="2400" dirty="0"/>
              <a:t>(primary purpose)</a:t>
            </a:r>
          </a:p>
          <a:p>
            <a:pPr lvl="1" algn="l" rtl="0"/>
            <a:r>
              <a:rPr lang="en-US" sz="2400" dirty="0"/>
              <a:t>40% mere illustrations [coffee, </a:t>
            </a:r>
            <a:r>
              <a:rPr lang="en-US" sz="2400" dirty="0" err="1"/>
              <a:t>ect</a:t>
            </a:r>
            <a:r>
              <a:rPr lang="en-US" sz="2400" dirty="0"/>
              <a:t>.], </a:t>
            </a:r>
          </a:p>
          <a:p>
            <a:pPr lvl="2" algn="l" rtl="0"/>
            <a:r>
              <a:rPr lang="en-US" sz="2000" dirty="0"/>
              <a:t>but…. Examples are never neutral</a:t>
            </a:r>
          </a:p>
          <a:p>
            <a:pPr lvl="1" algn="l" rtl="0"/>
            <a:r>
              <a:rPr lang="en-US" sz="2400" dirty="0"/>
              <a:t>13% explanatory purpose [TP example]</a:t>
            </a:r>
          </a:p>
          <a:p>
            <a:pPr lvl="1" algn="l" rtl="0"/>
            <a:r>
              <a:rPr lang="en-US" sz="2400" dirty="0"/>
              <a:t>5% shape the contours of norms [</a:t>
            </a:r>
            <a:r>
              <a:rPr lang="en-US" sz="2400" i="1" dirty="0"/>
              <a:t>Parks </a:t>
            </a:r>
            <a:r>
              <a:rPr lang="en-US" sz="2400" dirty="0"/>
              <a:t>example]</a:t>
            </a:r>
          </a:p>
          <a:p>
            <a:pPr lvl="1" algn="l" rtl="0"/>
            <a:r>
              <a:rPr lang="en-US" sz="2400" dirty="0"/>
              <a:t>5% target specific actions or transactions [Pfizer]</a:t>
            </a:r>
          </a:p>
          <a:p>
            <a:pPr lvl="1" algn="l" rtl="0"/>
            <a:r>
              <a:rPr lang="en-US" sz="2400" dirty="0"/>
              <a:t>2% no specific goal [routine, examples restating reg.]</a:t>
            </a:r>
          </a:p>
          <a:p>
            <a:pPr lvl="1" algn="l" rtl="0"/>
            <a:r>
              <a:rPr lang="en-US" sz="2400" dirty="0"/>
              <a:t>33% mixed, inconsistent goals</a:t>
            </a:r>
          </a:p>
          <a:p>
            <a:pPr algn="l" rtl="0"/>
            <a:r>
              <a:rPr lang="en-US" sz="2400" dirty="0">
                <a:solidFill>
                  <a:srgbClr val="FF0000"/>
                </a:solidFill>
              </a:rPr>
              <a:t>Clientele</a:t>
            </a:r>
          </a:p>
          <a:p>
            <a:pPr algn="l" rtl="0"/>
            <a:r>
              <a:rPr lang="en-US" sz="2400" b="1" dirty="0"/>
              <a:t>Behavioral insights</a:t>
            </a:r>
          </a:p>
          <a:p>
            <a:pPr lvl="1" algn="l" rtl="0"/>
            <a:endParaRPr lang="en-US" sz="2400" dirty="0"/>
          </a:p>
          <a:p>
            <a:pPr lvl="1" algn="l" rtl="0"/>
            <a:endParaRPr lang="en-US" sz="2400" dirty="0"/>
          </a:p>
        </p:txBody>
      </p:sp>
    </p:spTree>
    <p:extLst>
      <p:ext uri="{BB962C8B-B14F-4D97-AF65-F5344CB8AC3E}">
        <p14:creationId xmlns:p14="http://schemas.microsoft.com/office/powerpoint/2010/main" val="1422929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“Where” Examples?</a:t>
            </a:r>
          </a:p>
        </p:txBody>
      </p:sp>
      <p:sp>
        <p:nvSpPr>
          <p:cNvPr id="3" name="Content Placeholder 2"/>
          <p:cNvSpPr>
            <a:spLocks noGrp="1"/>
          </p:cNvSpPr>
          <p:nvPr>
            <p:ph idx="1"/>
          </p:nvPr>
        </p:nvSpPr>
        <p:spPr>
          <a:xfrm>
            <a:off x="457200" y="1628800"/>
            <a:ext cx="8229600" cy="5229200"/>
          </a:xfrm>
        </p:spPr>
        <p:txBody>
          <a:bodyPr>
            <a:normAutofit fontScale="92500" lnSpcReduction="10000"/>
          </a:bodyPr>
          <a:lstStyle/>
          <a:p>
            <a:pPr algn="l" rtl="0"/>
            <a:r>
              <a:rPr lang="en-US" dirty="0"/>
              <a:t>Examples that simply rehash the regulatory language (43% state that they are inappropriate) </a:t>
            </a:r>
          </a:p>
          <a:p>
            <a:pPr algn="l" rtl="0"/>
            <a:r>
              <a:rPr lang="en-US" dirty="0"/>
              <a:t>Examples that add little [TP / air tickets]</a:t>
            </a:r>
          </a:p>
          <a:p>
            <a:pPr lvl="1" algn="l" rtl="0"/>
            <a:r>
              <a:rPr lang="en-US" dirty="0"/>
              <a:t>47%: inappropriate (simplistic/unrealistic)</a:t>
            </a:r>
          </a:p>
          <a:p>
            <a:pPr algn="l" rtl="0"/>
            <a:r>
              <a:rPr lang="en-US" dirty="0"/>
              <a:t>Examples that shape the scope [</a:t>
            </a:r>
            <a:r>
              <a:rPr lang="en-US" i="1" dirty="0"/>
              <a:t>Parks / VRDI]</a:t>
            </a:r>
            <a:endParaRPr lang="en-US" dirty="0"/>
          </a:p>
          <a:p>
            <a:pPr lvl="1" algn="l" rtl="0"/>
            <a:r>
              <a:rPr lang="en-US" dirty="0"/>
              <a:t>68% inappropriate, but only 20% say they should be discontinued</a:t>
            </a:r>
          </a:p>
          <a:p>
            <a:pPr algn="l" rtl="0"/>
            <a:r>
              <a:rPr lang="en-US" dirty="0"/>
              <a:t>Examples that blur the scope / contradictory</a:t>
            </a:r>
          </a:p>
          <a:p>
            <a:pPr lvl="1" algn="l" rtl="0"/>
            <a:r>
              <a:rPr lang="en-US" dirty="0"/>
              <a:t>20% specify as inappropriate</a:t>
            </a:r>
          </a:p>
          <a:p>
            <a:pPr algn="l" rtl="0"/>
            <a:r>
              <a:rPr lang="en-US" dirty="0"/>
              <a:t>Clearly </a:t>
            </a:r>
            <a:r>
              <a:rPr lang="en-US" dirty="0">
                <a:solidFill>
                  <a:srgbClr val="FF0000"/>
                </a:solidFill>
              </a:rPr>
              <a:t>unsystematic</a:t>
            </a:r>
            <a:r>
              <a:rPr lang="en-US" dirty="0"/>
              <a:t> approach to the drafting of  examples</a:t>
            </a:r>
          </a:p>
          <a:p>
            <a:pPr algn="l" rtl="0"/>
            <a:endParaRPr lang="en-US" dirty="0"/>
          </a:p>
        </p:txBody>
      </p:sp>
    </p:spTree>
    <p:extLst>
      <p:ext uri="{BB962C8B-B14F-4D97-AF65-F5344CB8AC3E}">
        <p14:creationId xmlns:p14="http://schemas.microsoft.com/office/powerpoint/2010/main" val="1032955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lstStyle/>
          <a:p>
            <a:pPr rtl="0"/>
            <a:r>
              <a:rPr lang="en-US" dirty="0"/>
              <a:t>Very Preliminary Conclusion</a:t>
            </a:r>
          </a:p>
        </p:txBody>
      </p:sp>
      <p:sp>
        <p:nvSpPr>
          <p:cNvPr id="3" name="Content Placeholder 2"/>
          <p:cNvSpPr>
            <a:spLocks noGrp="1"/>
          </p:cNvSpPr>
          <p:nvPr>
            <p:ph idx="1"/>
          </p:nvPr>
        </p:nvSpPr>
        <p:spPr>
          <a:xfrm>
            <a:off x="457200" y="1340768"/>
            <a:ext cx="8435280" cy="5832648"/>
          </a:xfrm>
        </p:spPr>
        <p:txBody>
          <a:bodyPr>
            <a:normAutofit fontScale="85000" lnSpcReduction="20000"/>
          </a:bodyPr>
          <a:lstStyle/>
          <a:p>
            <a:pPr algn="l" rtl="0"/>
            <a:r>
              <a:rPr lang="en-US" dirty="0"/>
              <a:t>First, pay attention to impact</a:t>
            </a:r>
          </a:p>
          <a:p>
            <a:pPr lvl="1" algn="l" rtl="0"/>
            <a:r>
              <a:rPr lang="en-US" dirty="0"/>
              <a:t>Settle </a:t>
            </a:r>
            <a:r>
              <a:rPr lang="en-US" dirty="0">
                <a:solidFill>
                  <a:srgbClr val="FF0000"/>
                </a:solidFill>
              </a:rPr>
              <a:t>legal status</a:t>
            </a:r>
          </a:p>
          <a:p>
            <a:pPr lvl="1" algn="l" rtl="0"/>
            <a:r>
              <a:rPr lang="en-US" dirty="0"/>
              <a:t>Consider </a:t>
            </a:r>
            <a:r>
              <a:rPr lang="en-US" b="1" dirty="0"/>
              <a:t>behavioral aspects</a:t>
            </a:r>
          </a:p>
          <a:p>
            <a:pPr lvl="2" algn="l" rtl="0"/>
            <a:r>
              <a:rPr lang="en-US" dirty="0"/>
              <a:t>availability, representativeness, and anchoring</a:t>
            </a:r>
          </a:p>
          <a:p>
            <a:pPr lvl="2" algn="l" rtl="0"/>
            <a:r>
              <a:rPr lang="en-US" dirty="0"/>
              <a:t>May use them actively / nudge</a:t>
            </a:r>
          </a:p>
          <a:p>
            <a:pPr lvl="1" algn="l" rtl="0"/>
            <a:r>
              <a:rPr lang="en-US" dirty="0">
                <a:solidFill>
                  <a:srgbClr val="FF0000"/>
                </a:solidFill>
              </a:rPr>
              <a:t>Clientele</a:t>
            </a:r>
          </a:p>
          <a:p>
            <a:pPr lvl="1" algn="l" rtl="0"/>
            <a:r>
              <a:rPr lang="en-US" dirty="0"/>
              <a:t>Consider </a:t>
            </a:r>
            <a:r>
              <a:rPr lang="en-US" dirty="0">
                <a:solidFill>
                  <a:srgbClr val="FF0000"/>
                </a:solidFill>
              </a:rPr>
              <a:t>alternative guidance </a:t>
            </a:r>
            <a:r>
              <a:rPr lang="en-US" dirty="0"/>
              <a:t>(rulings)</a:t>
            </a:r>
          </a:p>
          <a:p>
            <a:pPr algn="l" rtl="0"/>
            <a:r>
              <a:rPr lang="en-US" dirty="0"/>
              <a:t>Second, clarify acceptable goals (and non exclusivity) </a:t>
            </a:r>
          </a:p>
          <a:p>
            <a:pPr lvl="1" algn="l" rtl="0"/>
            <a:r>
              <a:rPr lang="en-US" dirty="0"/>
              <a:t>Targeting should be questioned</a:t>
            </a:r>
          </a:p>
          <a:p>
            <a:pPr algn="l" rtl="0"/>
            <a:r>
              <a:rPr lang="en-US" dirty="0"/>
              <a:t>Third, provide guidance on the use of examples</a:t>
            </a:r>
          </a:p>
          <a:p>
            <a:pPr lvl="1" algn="l" rtl="0"/>
            <a:r>
              <a:rPr lang="en-US" dirty="0"/>
              <a:t>Too general examples</a:t>
            </a:r>
          </a:p>
          <a:p>
            <a:pPr lvl="1" algn="l" rtl="0"/>
            <a:r>
              <a:rPr lang="en-US" dirty="0"/>
              <a:t>Examples that add nothing to the regulatory language</a:t>
            </a:r>
          </a:p>
          <a:p>
            <a:pPr lvl="1" algn="l" rtl="0"/>
            <a:r>
              <a:rPr lang="en-US" dirty="0"/>
              <a:t>Unrealistic examples</a:t>
            </a:r>
          </a:p>
          <a:p>
            <a:pPr lvl="1" algn="l" rtl="0"/>
            <a:r>
              <a:rPr lang="en-US" dirty="0"/>
              <a:t>Encourage a learned use of examples to illustrate formulaic, ordering, and similar rules (safe harbors/No-Nos)</a:t>
            </a:r>
          </a:p>
          <a:p>
            <a:pPr algn="l" rtl="0"/>
            <a:endParaRPr lang="en-US" dirty="0"/>
          </a:p>
        </p:txBody>
      </p:sp>
    </p:spTree>
    <p:extLst>
      <p:ext uri="{BB962C8B-B14F-4D97-AF65-F5344CB8AC3E}">
        <p14:creationId xmlns:p14="http://schemas.microsoft.com/office/powerpoint/2010/main" val="1542897653"/>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932</TotalTime>
  <Words>677</Words>
  <Application>Microsoft Office PowerPoint</Application>
  <PresentationFormat>On-screen Show (4:3)</PresentationFormat>
  <Paragraphs>73</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ערכת נושא Office</vt:lpstr>
      <vt:lpstr>Why Examples?</vt:lpstr>
      <vt:lpstr>Examples in Tax Regulations</vt:lpstr>
      <vt:lpstr>The COI Example</vt:lpstr>
      <vt:lpstr>Transfer Pricing Example</vt:lpstr>
      <vt:lpstr>Parks v. Commissioner, 145 T.C. No. 12 (2015)</vt:lpstr>
      <vt:lpstr>Why Examples?</vt:lpstr>
      <vt:lpstr>“Where” Examples?</vt:lpstr>
      <vt:lpstr>Very Preliminary Conclusion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Examples?</dc:title>
  <dc:creator>ruth</dc:creator>
  <cp:lastModifiedBy>YB</cp:lastModifiedBy>
  <cp:revision>43</cp:revision>
  <dcterms:created xsi:type="dcterms:W3CDTF">2016-07-07T12:33:19Z</dcterms:created>
  <dcterms:modified xsi:type="dcterms:W3CDTF">2016-11-10T14:02:51Z</dcterms:modified>
</cp:coreProperties>
</file>