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75" r:id="rId2"/>
    <p:sldId id="264" r:id="rId3"/>
    <p:sldId id="278" r:id="rId4"/>
    <p:sldId id="270" r:id="rId5"/>
    <p:sldId id="279" r:id="rId6"/>
    <p:sldId id="267" r:id="rId7"/>
    <p:sldId id="269" r:id="rId8"/>
    <p:sldId id="268" r:id="rId9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EDB"/>
    <a:srgbClr val="8EA1C8"/>
    <a:srgbClr val="7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87700" autoAdjust="0"/>
  </p:normalViewPr>
  <p:slideViewPr>
    <p:cSldViewPr snapToGrid="0">
      <p:cViewPr varScale="1">
        <p:scale>
          <a:sx n="83" d="100"/>
          <a:sy n="83" d="100"/>
        </p:scale>
        <p:origin x="10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60200D41-07CF-49AC-9BBC-0EFD15F4DC9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FAF181AA-39A8-40FC-811C-B8C2BEB4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9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81AA-39A8-40FC-811C-B8C2BEB4C5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3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81AA-39A8-40FC-811C-B8C2BEB4C5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2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81AA-39A8-40FC-811C-B8C2BEB4C5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0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81AA-39A8-40FC-811C-B8C2BEB4C5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254500" y="4325112"/>
            <a:ext cx="695798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742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5FF5-92B8-4B1E-B8EB-6BBC862B6ACE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Fiscal and Management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3B1-B6F4-420E-9473-95F5A29C69AE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Fiscal and Management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8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2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9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7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Office of Fiscal and Management Analysis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A15187-67D6-4C24-9F57-E66E5937ED1E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Office of Fiscal and Management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3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24D9-88B6-4FDB-AEA3-CAB56E83DBD5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Fiscal and Management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9729" y="642467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dirty="0" smtClean="0"/>
              <a:t>2015 Tax Incentive Evaluation</a:t>
            </a:r>
          </a:p>
          <a:p>
            <a:pPr algn="r"/>
            <a:fld id="{4AD2B627-8DAB-4064-A0B6-F54CE5B099C8}" type="datetime1">
              <a:rPr lang="en-US" smtClean="0"/>
              <a:pPr algn="r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4683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Office of Fiscal and Management Analysis</a:t>
            </a:r>
          </a:p>
          <a:p>
            <a:r>
              <a:rPr lang="en-US" dirty="0" smtClean="0"/>
              <a:t>Indiana Legislative Services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3305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fld id="{92FCC4C0-C44E-4259-8E86-7322F7E2458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61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2949" y="746252"/>
            <a:ext cx="6813389" cy="3566160"/>
          </a:xfrm>
        </p:spPr>
        <p:txBody>
          <a:bodyPr>
            <a:normAutofit/>
          </a:bodyPr>
          <a:lstStyle/>
          <a:p>
            <a:r>
              <a:rPr lang="en-US" sz="7500" dirty="0" smtClean="0"/>
              <a:t>Enterprise Zones in Indiana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2948" y="4417520"/>
            <a:ext cx="6813389" cy="14624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cap="none" dirty="0" smtClean="0"/>
              <a:t>Anita Yadavalli, Ph.D.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cap="none" dirty="0" smtClean="0"/>
              <a:t>Senior Fiscal Analyst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cap="none" dirty="0" smtClean="0"/>
              <a:t>Indiana Legislative Services Agency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1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28569"/>
          <a:stretch/>
        </p:blipFill>
        <p:spPr>
          <a:xfrm>
            <a:off x="0" y="0"/>
            <a:ext cx="4047344" cy="634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176" y="1737360"/>
            <a:ext cx="6669333" cy="19781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EZs are utilized </a:t>
            </a:r>
            <a:r>
              <a:rPr lang="en-US" dirty="0"/>
              <a:t>for the revitalization of traditional downtown areas or old industrial and manufacturing areas that have gone through a protracted period of </a:t>
            </a:r>
            <a:r>
              <a:rPr lang="en-US" dirty="0" smtClean="0"/>
              <a:t>decline.</a:t>
            </a:r>
          </a:p>
          <a:p>
            <a:pPr marL="0" indent="0">
              <a:buNone/>
            </a:pPr>
            <a:r>
              <a:rPr lang="en-US" dirty="0" smtClean="0"/>
              <a:t>Zone businesses, </a:t>
            </a:r>
            <a:r>
              <a:rPr lang="en-US" dirty="0"/>
              <a:t>which are designated </a:t>
            </a:r>
            <a:r>
              <a:rPr lang="en-US" dirty="0" smtClean="0"/>
              <a:t>on </a:t>
            </a:r>
            <a:r>
              <a:rPr lang="en-US" dirty="0"/>
              <a:t>the basis of high unemployment and poverty rates, </a:t>
            </a:r>
            <a:r>
              <a:rPr lang="en-US" dirty="0" smtClean="0"/>
              <a:t>receive </a:t>
            </a:r>
            <a:r>
              <a:rPr lang="en-US" dirty="0"/>
              <a:t>some </a:t>
            </a:r>
            <a:r>
              <a:rPr lang="en-US" dirty="0" smtClean="0"/>
              <a:t>combination </a:t>
            </a:r>
            <a:r>
              <a:rPr lang="en-US" dirty="0"/>
              <a:t>of </a:t>
            </a:r>
            <a:r>
              <a:rPr lang="en-US" dirty="0" smtClean="0"/>
              <a:t>labor and capital tax incentives.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09" y="104172"/>
            <a:ext cx="4051139" cy="6209948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236176" y="4027990"/>
            <a:ext cx="6699196" cy="1665596"/>
          </a:xfrm>
          <a:prstGeom prst="rect">
            <a:avLst/>
          </a:prstGeom>
        </p:spPr>
        <p:txBody>
          <a:bodyPr vert="horz" lIns="0" tIns="45720" rIns="0" bIns="45720" numCol="2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Program Incentives</a:t>
            </a:r>
          </a:p>
          <a:p>
            <a:pPr marL="578358" lvl="1" indent="-285750"/>
            <a:r>
              <a:rPr lang="en-US" dirty="0" smtClean="0"/>
              <a:t>Investment deduction</a:t>
            </a:r>
          </a:p>
          <a:p>
            <a:pPr marL="578358" lvl="1" indent="-285750"/>
            <a:r>
              <a:rPr lang="en-US" dirty="0" smtClean="0"/>
              <a:t>Employment expense credit</a:t>
            </a:r>
          </a:p>
          <a:p>
            <a:pPr marL="578358" lvl="1" indent="-285750"/>
            <a:r>
              <a:rPr lang="en-US" dirty="0" smtClean="0"/>
              <a:t>Loan interest credit</a:t>
            </a:r>
          </a:p>
          <a:p>
            <a:pPr marL="292608" lvl="1" indent="0">
              <a:buFont typeface="Calibri" panose="020F0502020204030204" pitchFamily="34" charset="0"/>
              <a:buNone/>
            </a:pPr>
            <a:endParaRPr lang="en-US" dirty="0" smtClean="0"/>
          </a:p>
          <a:p>
            <a:pPr marL="292608" lvl="1" indent="0">
              <a:buFont typeface="Calibri" panose="020F0502020204030204" pitchFamily="34" charset="0"/>
              <a:buNone/>
            </a:pPr>
            <a:endParaRPr lang="en-US" dirty="0" smtClean="0"/>
          </a:p>
          <a:p>
            <a:pPr marL="292608" lvl="1" indent="0">
              <a:buFont typeface="Calibri" panose="020F0502020204030204" pitchFamily="34" charset="0"/>
              <a:buNone/>
            </a:pPr>
            <a:endParaRPr lang="en-US" dirty="0" smtClean="0"/>
          </a:p>
          <a:p>
            <a:pPr marL="578358" lvl="1" indent="-285750"/>
            <a:r>
              <a:rPr lang="en-US" dirty="0" smtClean="0"/>
              <a:t>Employee income deduction</a:t>
            </a:r>
          </a:p>
          <a:p>
            <a:pPr marL="578358" lvl="1" indent="-285750"/>
            <a:r>
              <a:rPr lang="en-US" dirty="0" smtClean="0"/>
              <a:t>Investment cost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 Firms by Industry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110" y="2062602"/>
            <a:ext cx="5888737" cy="4058993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46837"/>
            <a:ext cx="4822804" cy="365125"/>
          </a:xfrm>
        </p:spPr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719729" y="6424677"/>
            <a:ext cx="2472271" cy="365125"/>
          </a:xfrm>
        </p:spPr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911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Firms </a:t>
            </a:r>
            <a:r>
              <a:rPr lang="en-US" dirty="0"/>
              <a:t>A</a:t>
            </a:r>
            <a:r>
              <a:rPr lang="en-US" dirty="0" smtClean="0"/>
              <a:t>re Claiming Incentives?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3474720" cy="4404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Majority are claimed </a:t>
            </a:r>
            <a:r>
              <a:rPr lang="en-US" dirty="0"/>
              <a:t>by manufacturing </a:t>
            </a:r>
            <a:r>
              <a:rPr lang="en-US" dirty="0" smtClean="0"/>
              <a:t>firms, which make up only 9</a:t>
            </a:r>
            <a:r>
              <a:rPr lang="en-US" dirty="0"/>
              <a:t>% of all zone </a:t>
            </a:r>
            <a:r>
              <a:rPr lang="en-US" dirty="0" smtClean="0"/>
              <a:t>businesses.</a:t>
            </a:r>
          </a:p>
          <a:p>
            <a:pPr marL="0" indent="0">
              <a:buNone/>
            </a:pPr>
            <a:r>
              <a:rPr lang="en-US" dirty="0" smtClean="0"/>
              <a:t>Manufacturing </a:t>
            </a:r>
            <a:r>
              <a:rPr lang="en-US" dirty="0"/>
              <a:t>firms also </a:t>
            </a:r>
            <a:r>
              <a:rPr lang="en-US" dirty="0" smtClean="0"/>
              <a:t>employ 3 times as </a:t>
            </a:r>
            <a:r>
              <a:rPr lang="en-US" dirty="0"/>
              <a:t>many </a:t>
            </a:r>
            <a:r>
              <a:rPr lang="en-US" dirty="0" smtClean="0"/>
              <a:t>workers, </a:t>
            </a:r>
            <a:r>
              <a:rPr lang="en-US" dirty="0"/>
              <a:t>suggesting that </a:t>
            </a:r>
            <a:r>
              <a:rPr lang="en-US" dirty="0" smtClean="0"/>
              <a:t>large </a:t>
            </a:r>
            <a:r>
              <a:rPr lang="en-US" dirty="0"/>
              <a:t>manufacturing firms are utilizing the tax </a:t>
            </a:r>
            <a:r>
              <a:rPr lang="en-US" dirty="0" smtClean="0"/>
              <a:t>incentives.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572001" y="1845733"/>
            <a:ext cx="6583680" cy="3332659"/>
            <a:chOff x="0" y="0"/>
            <a:chExt cx="3680460" cy="136779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680460" cy="1367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 descr="G:\OFMA\FISNOTES\Revenue\Tax Incentive Study\2016\Data Viz\Used\EZusage_industry.png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78"/>
            <a:stretch/>
          </p:blipFill>
          <p:spPr bwMode="auto">
            <a:xfrm>
              <a:off x="15240" y="22860"/>
              <a:ext cx="3655695" cy="13449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47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Economic Development Efforts on EZ Tax Savings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548" y="1783369"/>
            <a:ext cx="7443861" cy="4407790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4438" y="6446837"/>
            <a:ext cx="4822804" cy="365125"/>
          </a:xfrm>
        </p:spPr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719729" y="6424677"/>
            <a:ext cx="2472271" cy="365125"/>
          </a:xfrm>
        </p:spPr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640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All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81" y="2194851"/>
            <a:ext cx="3936733" cy="322933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Estimated Effect of Incentive on Employment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50442" y="2190328"/>
            <a:ext cx="3993056" cy="32293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b="1" dirty="0" smtClean="0"/>
              <a:t>Marginal Effect of $10,000 increase in Incentive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12" name="Picture 11" descr="C:\Users\anita.yadavalli\Desktop\EZ\GPS\Paper\avgqtr\empl_do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297" y="2517785"/>
            <a:ext cx="4122902" cy="3400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anita.yadavalli\Desktop\EZ\GPS\Paper\avgqtr\empl_diff_dos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41" y="2517785"/>
            <a:ext cx="4418058" cy="3400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Zone Participation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0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local UEAs use </a:t>
            </a:r>
            <a:r>
              <a:rPr lang="en-US" dirty="0" smtClean="0"/>
              <a:t>their revenues </a:t>
            </a:r>
            <a:r>
              <a:rPr lang="en-US" dirty="0"/>
              <a:t>for community development </a:t>
            </a:r>
            <a:r>
              <a:rPr lang="en-US" dirty="0" smtClean="0"/>
              <a:t>projects.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21303"/>
              </p:ext>
            </p:extLst>
          </p:nvPr>
        </p:nvGraphicFramePr>
        <p:xfrm>
          <a:off x="1097277" y="2349659"/>
          <a:ext cx="10058402" cy="361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9065"/>
                <a:gridCol w="1459065"/>
                <a:gridCol w="1427284"/>
                <a:gridCol w="1428247"/>
                <a:gridCol w="1428247"/>
                <a:gridCol w="1428247"/>
                <a:gridCol w="1428247"/>
              </a:tblGrid>
              <a:tr h="31352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Urban</a:t>
                      </a:r>
                      <a:r>
                        <a:rPr lang="en-US" sz="1400" baseline="0" dirty="0" smtClean="0">
                          <a:effectLst/>
                        </a:rPr>
                        <a:t> Enterprise Association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2013-2014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2014-2015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2015-2016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Participation Fee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 of 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Participation Fee %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of 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Participation Fee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 of Total Revenue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EDB"/>
                    </a:solidFill>
                  </a:tcPr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Bedford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$103,000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63%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$108,000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75%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$85,000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East Chicago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512,950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235,184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34%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217,718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35%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Evansville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346,834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83%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326,987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98%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371,974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98%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Fort Wayne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419,063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60%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436,556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64%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459,393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68%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LaPorte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179,565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98%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451,263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99%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695,899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99%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South Bend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284,898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98%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62,206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93%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54,000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93%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135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Vincennes</a:t>
                      </a:r>
                      <a:endParaRPr lang="en-US" sz="1800" dirty="0">
                        <a:solidFill>
                          <a:srgbClr val="0F243E"/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B9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106,888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110,093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112,289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0823">
                <a:tc grid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Source: Indiana Urban Enterprise Associations</a:t>
                      </a:r>
                      <a:endParaRPr lang="en-US" sz="2000" b="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anita.Yadavalli@iga.in.gov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z="1050" dirty="0" smtClean="0"/>
              <a:t>NTA Conference</a:t>
            </a:r>
            <a:endParaRPr lang="en-US" sz="1050" dirty="0"/>
          </a:p>
          <a:p>
            <a:pPr algn="r"/>
            <a:r>
              <a:rPr lang="en-US" sz="1050" dirty="0" smtClean="0"/>
              <a:t>11/11/2016</a:t>
            </a:r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cap="none" dirty="0" smtClean="0"/>
              <a:t>Anita Yadavalli</a:t>
            </a:r>
            <a:endParaRPr lang="en-US" sz="1050" cap="none" dirty="0"/>
          </a:p>
          <a:p>
            <a:r>
              <a:rPr lang="en-US" sz="1050" cap="none" dirty="0"/>
              <a:t>Indiana Legislative Services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C4C0-C44E-4259-8E86-7322F7E245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MA">
      <a:majorFont>
        <a:latin typeface="Bodoni MT"/>
        <a:ea typeface=""/>
        <a:cs typeface=""/>
      </a:majorFont>
      <a:minorFont>
        <a:latin typeface="Gadugi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xIncentive.potx" id="{B6978171-5472-48B0-948D-B2A3944C18CA}" vid="{0D0E79AA-5F33-46F4-BC33-38CBBD5E75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TaxIncentive</Template>
  <TotalTime>1774</TotalTime>
  <Words>366</Words>
  <Application>Microsoft Office PowerPoint</Application>
  <PresentationFormat>Widescreen</PresentationFormat>
  <Paragraphs>130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Bodoni MT</vt:lpstr>
      <vt:lpstr>Calibri</vt:lpstr>
      <vt:lpstr>Gadugi</vt:lpstr>
      <vt:lpstr>Retrospect</vt:lpstr>
      <vt:lpstr>Enterprise Zones in Indiana</vt:lpstr>
      <vt:lpstr>Enterprise Zones</vt:lpstr>
      <vt:lpstr>EZ Firms by Industry</vt:lpstr>
      <vt:lpstr>Which Firms Are Claiming Incentives?</vt:lpstr>
      <vt:lpstr>Effect of Economic Development Efforts on EZ Tax Savings</vt:lpstr>
      <vt:lpstr>Impact on All Employment</vt:lpstr>
      <vt:lpstr>Enterprise Zone Participation Fees</vt:lpstr>
      <vt:lpstr>Thank You</vt:lpstr>
    </vt:vector>
  </TitlesOfParts>
  <Company>LSA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Indiana Tax Incentive Evaluation</dc:title>
  <dc:creator>Heath Holloway</dc:creator>
  <cp:lastModifiedBy>Anita Yadavalli</cp:lastModifiedBy>
  <cp:revision>131</cp:revision>
  <cp:lastPrinted>2015-10-07T12:53:32Z</cp:lastPrinted>
  <dcterms:created xsi:type="dcterms:W3CDTF">2015-10-06T14:01:26Z</dcterms:created>
  <dcterms:modified xsi:type="dcterms:W3CDTF">2016-11-09T16:34:56Z</dcterms:modified>
</cp:coreProperties>
</file>