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7"/>
  </p:notesMasterIdLst>
  <p:handoutMasterIdLst>
    <p:handoutMasterId r:id="rId18"/>
  </p:handoutMasterIdLst>
  <p:sldIdLst>
    <p:sldId id="280" r:id="rId2"/>
    <p:sldId id="269" r:id="rId3"/>
    <p:sldId id="270" r:id="rId4"/>
    <p:sldId id="271" r:id="rId5"/>
    <p:sldId id="272" r:id="rId6"/>
    <p:sldId id="274" r:id="rId7"/>
    <p:sldId id="275" r:id="rId8"/>
    <p:sldId id="276" r:id="rId9"/>
    <p:sldId id="283" r:id="rId10"/>
    <p:sldId id="277" r:id="rId11"/>
    <p:sldId id="278" r:id="rId12"/>
    <p:sldId id="279" r:id="rId13"/>
    <p:sldId id="282" r:id="rId14"/>
    <p:sldId id="285" r:id="rId15"/>
    <p:sldId id="284"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21E4AEA4-8DFA-4A89-87EB-49C32662AFE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5501" autoAdjust="0"/>
  </p:normalViewPr>
  <p:slideViewPr>
    <p:cSldViewPr snapToGrid="0">
      <p:cViewPr varScale="1">
        <p:scale>
          <a:sx n="94" d="100"/>
          <a:sy n="94" d="100"/>
        </p:scale>
        <p:origin x="336"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80" d="100"/>
          <a:sy n="80" d="100"/>
        </p:scale>
        <p:origin x="244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1.bin"/></Relationships>
</file>

<file path=ppt/charts/_rels/chart3.xml.rels><?xml version="1.0" encoding="UTF-8" standalone="yes"?>
<Relationships xmlns="http://schemas.openxmlformats.org/package/2006/relationships"><Relationship Id="rId2" Type="http://schemas.openxmlformats.org/officeDocument/2006/relationships/oleObject" Target="../embeddings/oleObject2.bin"/><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1" Type="http://schemas.openxmlformats.org/officeDocument/2006/relationships/oleObject" Target="file:///\\ocfo.dc.gov\cloud\Users\208\gengy\REMI\2015%20Minimum%20Wage\Results\Table_2016-4-11_base_spill_prod_con_usd18_40pct_inf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Sheet1!$B$1</c:f>
              <c:strCache>
                <c:ptCount val="1"/>
                <c:pt idx="0">
                  <c:v>Previous Policy</c:v>
                </c:pt>
              </c:strCache>
            </c:strRef>
          </c:tx>
          <c:spPr>
            <a:ln w="34925" cap="rnd">
              <a:solidFill>
                <a:schemeClr val="accent1"/>
              </a:solidFill>
              <a:round/>
            </a:ln>
            <a:effectLst/>
          </c:spPr>
          <c:marker>
            <c:symbol val="none"/>
          </c:marker>
          <c:dLbls>
            <c:dLbl>
              <c:idx val="0"/>
              <c:layout>
                <c:manualLayout>
                  <c:x val="-3.4664108428603325E-2"/>
                  <c:y val="2.117201512096259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597B-4E35-ACE8-7D0971E65325}"/>
                </c:ext>
                <c:ext xmlns:c15="http://schemas.microsoft.com/office/drawing/2012/chart" uri="{CE6537A1-D6FC-4f65-9D91-7224C49458BB}"/>
              </c:extLst>
            </c:dLbl>
            <c:dLbl>
              <c:idx val="1"/>
              <c:delete val="1"/>
              <c:extLst xmlns:c16r2="http://schemas.microsoft.com/office/drawing/2015/06/chart">
                <c:ext xmlns:c16="http://schemas.microsoft.com/office/drawing/2014/chart" uri="{C3380CC4-5D6E-409C-BE32-E72D297353CC}">
                  <c16:uniqueId val="{00000001-597B-4E35-ACE8-7D0971E65325}"/>
                </c:ext>
                <c:ext xmlns:c15="http://schemas.microsoft.com/office/drawing/2012/chart" uri="{CE6537A1-D6FC-4f65-9D91-7224C49458BB}"/>
              </c:extLst>
            </c:dLbl>
            <c:dLbl>
              <c:idx val="2"/>
              <c:delete val="1"/>
              <c:extLst xmlns:c16r2="http://schemas.microsoft.com/office/drawing/2015/06/chart">
                <c:ext xmlns:c16="http://schemas.microsoft.com/office/drawing/2014/chart" uri="{C3380CC4-5D6E-409C-BE32-E72D297353CC}">
                  <c16:uniqueId val="{00000002-597B-4E35-ACE8-7D0971E65325}"/>
                </c:ext>
                <c:ext xmlns:c15="http://schemas.microsoft.com/office/drawing/2012/chart" uri="{CE6537A1-D6FC-4f65-9D91-7224C49458BB}"/>
              </c:extLst>
            </c:dLbl>
            <c:dLbl>
              <c:idx val="3"/>
              <c:delete val="1"/>
              <c:extLst xmlns:c16r2="http://schemas.microsoft.com/office/drawing/2015/06/chart">
                <c:ext xmlns:c16="http://schemas.microsoft.com/office/drawing/2014/chart" uri="{C3380CC4-5D6E-409C-BE32-E72D297353CC}">
                  <c16:uniqueId val="{00000003-597B-4E35-ACE8-7D0971E65325}"/>
                </c:ext>
                <c:ext xmlns:c15="http://schemas.microsoft.com/office/drawing/2012/chart" uri="{CE6537A1-D6FC-4f65-9D91-7224C49458BB}"/>
              </c:extLst>
            </c:dLbl>
            <c:dLbl>
              <c:idx val="4"/>
              <c:layout>
                <c:manualLayout>
                  <c:x val="-3.8194444444444475E-2"/>
                  <c:y val="1.918945939616148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597B-4E35-ACE8-7D0971E65325}"/>
                </c:ext>
                <c:ext xmlns:c15="http://schemas.microsoft.com/office/drawing/2012/chart" uri="{CE6537A1-D6FC-4f65-9D91-7224C49458BB}"/>
              </c:extLst>
            </c:dLbl>
            <c:dLbl>
              <c:idx val="5"/>
              <c:delete val="1"/>
              <c:extLst xmlns:c16r2="http://schemas.microsoft.com/office/drawing/2015/06/chart">
                <c:ext xmlns:c16="http://schemas.microsoft.com/office/drawing/2014/chart" uri="{C3380CC4-5D6E-409C-BE32-E72D297353CC}">
                  <c16:uniqueId val="{00000005-597B-4E35-ACE8-7D0971E65325}"/>
                </c:ext>
                <c:ext xmlns:c15="http://schemas.microsoft.com/office/drawing/2012/chart" uri="{CE6537A1-D6FC-4f65-9D91-7224C49458BB}"/>
              </c:extLst>
            </c:dLbl>
            <c:dLbl>
              <c:idx val="6"/>
              <c:delete val="1"/>
              <c:extLst xmlns:c16r2="http://schemas.microsoft.com/office/drawing/2015/06/chart">
                <c:ext xmlns:c16="http://schemas.microsoft.com/office/drawing/2014/chart" uri="{C3380CC4-5D6E-409C-BE32-E72D297353CC}">
                  <c16:uniqueId val="{00000006-597B-4E35-ACE8-7D0971E65325}"/>
                </c:ext>
                <c:ext xmlns:c15="http://schemas.microsoft.com/office/drawing/2012/chart" uri="{CE6537A1-D6FC-4f65-9D91-7224C49458BB}"/>
              </c:extLst>
            </c:dLbl>
            <c:dLbl>
              <c:idx val="7"/>
              <c:layout>
                <c:manualLayout>
                  <c:x val="-1.1904760044875633E-2"/>
                  <c:y val="-3.19999910411224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597B-4E35-ACE8-7D0971E65325}"/>
                </c:ext>
                <c:ext xmlns:c15="http://schemas.microsoft.com/office/drawing/2012/chart" uri="{CE6537A1-D6FC-4f65-9D91-7224C49458BB}"/>
              </c:extLst>
            </c:dLbl>
            <c:dLbl>
              <c:idx val="8"/>
              <c:delete val="1"/>
              <c:extLst xmlns:c16r2="http://schemas.microsoft.com/office/drawing/2015/06/chart">
                <c:ext xmlns:c16="http://schemas.microsoft.com/office/drawing/2014/chart" uri="{C3380CC4-5D6E-409C-BE32-E72D297353CC}">
                  <c16:uniqueId val="{00000008-597B-4E35-ACE8-7D0971E65325}"/>
                </c:ext>
                <c:ext xmlns:c15="http://schemas.microsoft.com/office/drawing/2012/chart" uri="{CE6537A1-D6FC-4f65-9D91-7224C49458BB}"/>
              </c:extLst>
            </c:dLbl>
            <c:dLbl>
              <c:idx val="9"/>
              <c:delete val="1"/>
              <c:extLst xmlns:c16r2="http://schemas.microsoft.com/office/drawing/2015/06/chart">
                <c:ext xmlns:c16="http://schemas.microsoft.com/office/drawing/2014/chart" uri="{C3380CC4-5D6E-409C-BE32-E72D297353CC}">
                  <c16:uniqueId val="{00000009-597B-4E35-ACE8-7D0971E65325}"/>
                </c:ext>
                <c:ext xmlns:c15="http://schemas.microsoft.com/office/drawing/2012/chart" uri="{CE6537A1-D6FC-4f65-9D91-7224C49458BB}"/>
              </c:extLst>
            </c:dLbl>
            <c:dLbl>
              <c:idx val="10"/>
              <c:delete val="1"/>
              <c:extLst xmlns:c16r2="http://schemas.microsoft.com/office/drawing/2015/06/chart">
                <c:ext xmlns:c16="http://schemas.microsoft.com/office/drawing/2014/chart" uri="{C3380CC4-5D6E-409C-BE32-E72D297353CC}">
                  <c16:uniqueId val="{0000000A-597B-4E35-ACE8-7D0971E65325}"/>
                </c:ext>
                <c:ext xmlns:c15="http://schemas.microsoft.com/office/drawing/2012/chart" uri="{CE6537A1-D6FC-4f65-9D91-7224C49458BB}"/>
              </c:extLst>
            </c:dLbl>
            <c:dLbl>
              <c:idx val="11"/>
              <c:delete val="1"/>
              <c:extLst xmlns:c16r2="http://schemas.microsoft.com/office/drawing/2015/06/chart">
                <c:ext xmlns:c16="http://schemas.microsoft.com/office/drawing/2014/chart" uri="{C3380CC4-5D6E-409C-BE32-E72D297353CC}">
                  <c16:uniqueId val="{0000000B-597B-4E35-ACE8-7D0971E65325}"/>
                </c:ext>
                <c:ext xmlns:c15="http://schemas.microsoft.com/office/drawing/2012/chart" uri="{CE6537A1-D6FC-4f65-9D91-7224C49458BB}"/>
              </c:extLst>
            </c:dLbl>
            <c:dLbl>
              <c:idx val="12"/>
              <c:delete val="1"/>
              <c:extLst xmlns:c16r2="http://schemas.microsoft.com/office/drawing/2015/06/chart">
                <c:ext xmlns:c16="http://schemas.microsoft.com/office/drawing/2014/chart" uri="{C3380CC4-5D6E-409C-BE32-E72D297353CC}">
                  <c16:uniqueId val="{0000000C-597B-4E35-ACE8-7D0971E65325}"/>
                </c:ext>
                <c:ext xmlns:c15="http://schemas.microsoft.com/office/drawing/2012/chart" uri="{CE6537A1-D6FC-4f65-9D91-7224C49458BB}"/>
              </c:extLst>
            </c:dLbl>
            <c:dLbl>
              <c:idx val="13"/>
              <c:delete val="1"/>
              <c:extLst xmlns:c16r2="http://schemas.microsoft.com/office/drawing/2015/06/chart">
                <c:ext xmlns:c16="http://schemas.microsoft.com/office/drawing/2014/chart" uri="{C3380CC4-5D6E-409C-BE32-E72D297353CC}">
                  <c16:uniqueId val="{0000000D-597B-4E35-ACE8-7D0971E65325}"/>
                </c:ext>
                <c:ext xmlns:c15="http://schemas.microsoft.com/office/drawing/2012/chart" uri="{CE6537A1-D6FC-4f65-9D91-7224C49458BB}"/>
              </c:extLst>
            </c:dLbl>
            <c:dLbl>
              <c:idx val="14"/>
              <c:delete val="1"/>
              <c:extLst xmlns:c16r2="http://schemas.microsoft.com/office/drawing/2015/06/chart">
                <c:ext xmlns:c16="http://schemas.microsoft.com/office/drawing/2014/chart" uri="{C3380CC4-5D6E-409C-BE32-E72D297353CC}">
                  <c16:uniqueId val="{0000000E-597B-4E35-ACE8-7D0971E65325}"/>
                </c:ext>
                <c:ext xmlns:c15="http://schemas.microsoft.com/office/drawing/2012/chart" uri="{CE6537A1-D6FC-4f65-9D91-7224C49458BB}"/>
              </c:extLst>
            </c:dLbl>
            <c:dLbl>
              <c:idx val="15"/>
              <c:layout>
                <c:manualLayout>
                  <c:x val="-1.9841266741459388E-3"/>
                  <c:y val="2.844443648099759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F-597B-4E35-ACE8-7D0971E65325}"/>
                </c:ext>
                <c:ext xmlns:c15="http://schemas.microsoft.com/office/drawing/2012/chart" uri="{CE6537A1-D6FC-4f65-9D91-7224C49458BB}"/>
              </c:extLst>
            </c:dLbl>
            <c:dLbl>
              <c:idx val="16"/>
              <c:delete val="1"/>
              <c:extLst xmlns:c16r2="http://schemas.microsoft.com/office/drawing/2015/06/chart">
                <c:ext xmlns:c16="http://schemas.microsoft.com/office/drawing/2014/chart" uri="{C3380CC4-5D6E-409C-BE32-E72D297353CC}">
                  <c16:uniqueId val="{00000010-597B-4E35-ACE8-7D0971E65325}"/>
                </c:ext>
                <c:ext xmlns:c15="http://schemas.microsoft.com/office/drawing/2012/chart" uri="{CE6537A1-D6FC-4f65-9D91-7224C49458BB}"/>
              </c:extLst>
            </c:dLbl>
            <c:dLbl>
              <c:idx val="17"/>
              <c:delete val="1"/>
              <c:extLst xmlns:c16r2="http://schemas.microsoft.com/office/drawing/2015/06/chart">
                <c:ext xmlns:c16="http://schemas.microsoft.com/office/drawing/2014/chart" uri="{C3380CC4-5D6E-409C-BE32-E72D297353CC}">
                  <c16:uniqueId val="{00000011-597B-4E35-ACE8-7D0971E65325}"/>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Sheet1!$A$2:$A$19</c:f>
              <c:numCache>
                <c:formatCode>General</c:formatCode>
                <c:ptCount val="18"/>
                <c:pt idx="0">
                  <c:v>2013</c:v>
                </c:pt>
                <c:pt idx="1">
                  <c:v>2014</c:v>
                </c:pt>
                <c:pt idx="2">
                  <c:v>2015</c:v>
                </c:pt>
                <c:pt idx="3">
                  <c:v>2016</c:v>
                </c:pt>
                <c:pt idx="4">
                  <c:v>2017</c:v>
                </c:pt>
                <c:pt idx="5">
                  <c:v>2018</c:v>
                </c:pt>
                <c:pt idx="6">
                  <c:v>2019</c:v>
                </c:pt>
                <c:pt idx="7">
                  <c:v>2020</c:v>
                </c:pt>
                <c:pt idx="8">
                  <c:v>2021</c:v>
                </c:pt>
                <c:pt idx="9">
                  <c:v>2022</c:v>
                </c:pt>
                <c:pt idx="10">
                  <c:v>2023</c:v>
                </c:pt>
                <c:pt idx="11">
                  <c:v>2024</c:v>
                </c:pt>
                <c:pt idx="12">
                  <c:v>2025</c:v>
                </c:pt>
                <c:pt idx="13">
                  <c:v>2026</c:v>
                </c:pt>
                <c:pt idx="14">
                  <c:v>2027</c:v>
                </c:pt>
                <c:pt idx="15">
                  <c:v>2028</c:v>
                </c:pt>
                <c:pt idx="16">
                  <c:v>2029</c:v>
                </c:pt>
                <c:pt idx="17">
                  <c:v>2030</c:v>
                </c:pt>
              </c:numCache>
            </c:numRef>
          </c:cat>
          <c:val>
            <c:numRef>
              <c:f>Sheet1!$B$2:$B$19</c:f>
              <c:numCache>
                <c:formatCode>_("$"* #,##0.00_);_("$"* \(#,##0.00\);_("$"* "-"??_);_(@_)</c:formatCode>
                <c:ptCount val="18"/>
                <c:pt idx="0">
                  <c:v>8.25</c:v>
                </c:pt>
                <c:pt idx="1">
                  <c:v>9.5</c:v>
                </c:pt>
                <c:pt idx="2">
                  <c:v>10.5</c:v>
                </c:pt>
                <c:pt idx="3">
                  <c:v>11.5</c:v>
                </c:pt>
                <c:pt idx="4">
                  <c:v>11.764499999999998</c:v>
                </c:pt>
                <c:pt idx="5">
                  <c:v>12.035083499999997</c:v>
                </c:pt>
                <c:pt idx="6">
                  <c:v>12.311890420499996</c:v>
                </c:pt>
                <c:pt idx="7">
                  <c:v>12.595063900171494</c:v>
                </c:pt>
                <c:pt idx="8">
                  <c:v>12.884750369875437</c:v>
                </c:pt>
                <c:pt idx="9">
                  <c:v>13.181099628382571</c:v>
                </c:pt>
                <c:pt idx="10">
                  <c:v>13.484264919835368</c:v>
                </c:pt>
                <c:pt idx="11">
                  <c:v>13.79440301299158</c:v>
                </c:pt>
                <c:pt idx="12">
                  <c:v>14.111674282290386</c:v>
                </c:pt>
                <c:pt idx="13">
                  <c:v>14.436242790783064</c:v>
                </c:pt>
                <c:pt idx="14">
                  <c:v>14.768276374971073</c:v>
                </c:pt>
                <c:pt idx="15">
                  <c:v>15.107946731595407</c:v>
                </c:pt>
                <c:pt idx="16">
                  <c:v>15.455429506422099</c:v>
                </c:pt>
                <c:pt idx="17">
                  <c:v>15.810904385069806</c:v>
                </c:pt>
              </c:numCache>
            </c:numRef>
          </c:val>
          <c:smooth val="0"/>
          <c:extLst xmlns:c16r2="http://schemas.microsoft.com/office/drawing/2015/06/chart">
            <c:ext xmlns:c16="http://schemas.microsoft.com/office/drawing/2014/chart" uri="{C3380CC4-5D6E-409C-BE32-E72D297353CC}">
              <c16:uniqueId val="{00000012-597B-4E35-ACE8-7D0971E65325}"/>
            </c:ext>
          </c:extLst>
        </c:ser>
        <c:ser>
          <c:idx val="1"/>
          <c:order val="1"/>
          <c:tx>
            <c:strRef>
              <c:f>Sheet1!$C$1</c:f>
              <c:strCache>
                <c:ptCount val="1"/>
                <c:pt idx="0">
                  <c:v>New Policy</c:v>
                </c:pt>
              </c:strCache>
            </c:strRef>
          </c:tx>
          <c:spPr>
            <a:ln w="34925" cap="rnd">
              <a:solidFill>
                <a:schemeClr val="accent2"/>
              </a:solidFill>
              <a:round/>
            </a:ln>
            <a:effectLst/>
          </c:spPr>
          <c:marker>
            <c:symbol val="none"/>
          </c:marker>
          <c:dLbls>
            <c:dLbl>
              <c:idx val="4"/>
              <c:layout>
                <c:manualLayout>
                  <c:x val="-3.5714280134626936E-2"/>
                  <c:y val="-3.199999104112236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3-597B-4E35-ACE8-7D0971E65325}"/>
                </c:ext>
                <c:ext xmlns:c15="http://schemas.microsoft.com/office/drawing/2012/chart" uri="{CE6537A1-D6FC-4f65-9D91-7224C49458BB}"/>
              </c:extLst>
            </c:dLbl>
            <c:dLbl>
              <c:idx val="5"/>
              <c:delete val="1"/>
              <c:extLst xmlns:c16r2="http://schemas.microsoft.com/office/drawing/2015/06/chart">
                <c:ext xmlns:c16="http://schemas.microsoft.com/office/drawing/2014/chart" uri="{C3380CC4-5D6E-409C-BE32-E72D297353CC}">
                  <c16:uniqueId val="{00000014-597B-4E35-ACE8-7D0971E65325}"/>
                </c:ext>
                <c:ext xmlns:c15="http://schemas.microsoft.com/office/drawing/2012/chart" uri="{CE6537A1-D6FC-4f65-9D91-7224C49458BB}"/>
              </c:extLst>
            </c:dLbl>
            <c:dLbl>
              <c:idx val="6"/>
              <c:delete val="1"/>
              <c:extLst xmlns:c16r2="http://schemas.microsoft.com/office/drawing/2015/06/chart">
                <c:ext xmlns:c16="http://schemas.microsoft.com/office/drawing/2014/chart" uri="{C3380CC4-5D6E-409C-BE32-E72D297353CC}">
                  <c16:uniqueId val="{00000015-597B-4E35-ACE8-7D0971E65325}"/>
                </c:ext>
                <c:ext xmlns:c15="http://schemas.microsoft.com/office/drawing/2012/chart" uri="{CE6537A1-D6FC-4f65-9D91-7224C49458BB}"/>
              </c:extLst>
            </c:dLbl>
            <c:dLbl>
              <c:idx val="7"/>
              <c:layout>
                <c:manualLayout>
                  <c:x val="-1.3888886719021573E-2"/>
                  <c:y val="-3.5555545601247011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6-597B-4E35-ACE8-7D0971E65325}"/>
                </c:ext>
                <c:ext xmlns:c15="http://schemas.microsoft.com/office/drawing/2012/chart" uri="{CE6537A1-D6FC-4f65-9D91-7224C49458BB}"/>
              </c:extLst>
            </c:dLbl>
            <c:dLbl>
              <c:idx val="8"/>
              <c:delete val="1"/>
              <c:extLst xmlns:c16r2="http://schemas.microsoft.com/office/drawing/2015/06/chart">
                <c:ext xmlns:c16="http://schemas.microsoft.com/office/drawing/2014/chart" uri="{C3380CC4-5D6E-409C-BE32-E72D297353CC}">
                  <c16:uniqueId val="{00000017-597B-4E35-ACE8-7D0971E65325}"/>
                </c:ext>
                <c:ext xmlns:c15="http://schemas.microsoft.com/office/drawing/2012/chart" uri="{CE6537A1-D6FC-4f65-9D91-7224C49458BB}"/>
              </c:extLst>
            </c:dLbl>
            <c:dLbl>
              <c:idx val="9"/>
              <c:delete val="1"/>
              <c:extLst xmlns:c16r2="http://schemas.microsoft.com/office/drawing/2015/06/chart">
                <c:ext xmlns:c16="http://schemas.microsoft.com/office/drawing/2014/chart" uri="{C3380CC4-5D6E-409C-BE32-E72D297353CC}">
                  <c16:uniqueId val="{00000018-597B-4E35-ACE8-7D0971E65325}"/>
                </c:ext>
                <c:ext xmlns:c15="http://schemas.microsoft.com/office/drawing/2012/chart" uri="{CE6537A1-D6FC-4f65-9D91-7224C49458BB}"/>
              </c:extLst>
            </c:dLbl>
            <c:dLbl>
              <c:idx val="10"/>
              <c:delete val="1"/>
              <c:extLst xmlns:c16r2="http://schemas.microsoft.com/office/drawing/2015/06/chart">
                <c:ext xmlns:c16="http://schemas.microsoft.com/office/drawing/2014/chart" uri="{C3380CC4-5D6E-409C-BE32-E72D297353CC}">
                  <c16:uniqueId val="{00000019-597B-4E35-ACE8-7D0971E65325}"/>
                </c:ext>
                <c:ext xmlns:c15="http://schemas.microsoft.com/office/drawing/2012/chart" uri="{CE6537A1-D6FC-4f65-9D91-7224C49458BB}"/>
              </c:extLst>
            </c:dLbl>
            <c:dLbl>
              <c:idx val="11"/>
              <c:delete val="1"/>
              <c:extLst xmlns:c16r2="http://schemas.microsoft.com/office/drawing/2015/06/chart">
                <c:ext xmlns:c16="http://schemas.microsoft.com/office/drawing/2014/chart" uri="{C3380CC4-5D6E-409C-BE32-E72D297353CC}">
                  <c16:uniqueId val="{0000001A-597B-4E35-ACE8-7D0971E65325}"/>
                </c:ext>
                <c:ext xmlns:c15="http://schemas.microsoft.com/office/drawing/2012/chart" uri="{CE6537A1-D6FC-4f65-9D91-7224C49458BB}"/>
              </c:extLst>
            </c:dLbl>
            <c:dLbl>
              <c:idx val="12"/>
              <c:delete val="1"/>
              <c:extLst xmlns:c16r2="http://schemas.microsoft.com/office/drawing/2015/06/chart">
                <c:ext xmlns:c16="http://schemas.microsoft.com/office/drawing/2014/chart" uri="{C3380CC4-5D6E-409C-BE32-E72D297353CC}">
                  <c16:uniqueId val="{0000001B-597B-4E35-ACE8-7D0971E65325}"/>
                </c:ext>
                <c:ext xmlns:c15="http://schemas.microsoft.com/office/drawing/2012/chart" uri="{CE6537A1-D6FC-4f65-9D91-7224C49458BB}"/>
              </c:extLst>
            </c:dLbl>
            <c:dLbl>
              <c:idx val="13"/>
              <c:delete val="1"/>
              <c:extLst xmlns:c16r2="http://schemas.microsoft.com/office/drawing/2015/06/chart">
                <c:ext xmlns:c16="http://schemas.microsoft.com/office/drawing/2014/chart" uri="{C3380CC4-5D6E-409C-BE32-E72D297353CC}">
                  <c16:uniqueId val="{0000001C-597B-4E35-ACE8-7D0971E65325}"/>
                </c:ext>
                <c:ext xmlns:c15="http://schemas.microsoft.com/office/drawing/2012/chart" uri="{CE6537A1-D6FC-4f65-9D91-7224C49458BB}"/>
              </c:extLst>
            </c:dLbl>
            <c:dLbl>
              <c:idx val="14"/>
              <c:delete val="1"/>
              <c:extLst xmlns:c16r2="http://schemas.microsoft.com/office/drawing/2015/06/chart">
                <c:ext xmlns:c16="http://schemas.microsoft.com/office/drawing/2014/chart" uri="{C3380CC4-5D6E-409C-BE32-E72D297353CC}">
                  <c16:uniqueId val="{0000001D-597B-4E35-ACE8-7D0971E65325}"/>
                </c:ext>
                <c:ext xmlns:c15="http://schemas.microsoft.com/office/drawing/2012/chart" uri="{CE6537A1-D6FC-4f65-9D91-7224C49458BB}"/>
              </c:extLst>
            </c:dLbl>
            <c:dLbl>
              <c:idx val="15"/>
              <c:layout>
                <c:manualLayout>
                  <c:x val="-7.440534776902887E-3"/>
                  <c:y val="-3.802157177285925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E-597B-4E35-ACE8-7D0971E65325}"/>
                </c:ext>
                <c:ext xmlns:c15="http://schemas.microsoft.com/office/drawing/2012/chart" uri="{CE6537A1-D6FC-4f65-9D91-7224C49458BB}"/>
              </c:extLst>
            </c:dLbl>
            <c:dLbl>
              <c:idx val="16"/>
              <c:delete val="1"/>
              <c:extLst xmlns:c16r2="http://schemas.microsoft.com/office/drawing/2015/06/chart">
                <c:ext xmlns:c16="http://schemas.microsoft.com/office/drawing/2014/chart" uri="{C3380CC4-5D6E-409C-BE32-E72D297353CC}">
                  <c16:uniqueId val="{0000001F-597B-4E35-ACE8-7D0971E65325}"/>
                </c:ext>
                <c:ext xmlns:c15="http://schemas.microsoft.com/office/drawing/2012/chart" uri="{CE6537A1-D6FC-4f65-9D91-7224C49458BB}"/>
              </c:extLst>
            </c:dLbl>
            <c:dLbl>
              <c:idx val="17"/>
              <c:delete val="1"/>
              <c:extLst xmlns:c16r2="http://schemas.microsoft.com/office/drawing/2015/06/chart">
                <c:ext xmlns:c16="http://schemas.microsoft.com/office/drawing/2014/chart" uri="{C3380CC4-5D6E-409C-BE32-E72D297353CC}">
                  <c16:uniqueId val="{00000020-597B-4E35-ACE8-7D0971E65325}"/>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Sheet1!$A$2:$A$19</c:f>
              <c:numCache>
                <c:formatCode>General</c:formatCode>
                <c:ptCount val="18"/>
                <c:pt idx="0">
                  <c:v>2013</c:v>
                </c:pt>
                <c:pt idx="1">
                  <c:v>2014</c:v>
                </c:pt>
                <c:pt idx="2">
                  <c:v>2015</c:v>
                </c:pt>
                <c:pt idx="3">
                  <c:v>2016</c:v>
                </c:pt>
                <c:pt idx="4">
                  <c:v>2017</c:v>
                </c:pt>
                <c:pt idx="5">
                  <c:v>2018</c:v>
                </c:pt>
                <c:pt idx="6">
                  <c:v>2019</c:v>
                </c:pt>
                <c:pt idx="7">
                  <c:v>2020</c:v>
                </c:pt>
                <c:pt idx="8">
                  <c:v>2021</c:v>
                </c:pt>
                <c:pt idx="9">
                  <c:v>2022</c:v>
                </c:pt>
                <c:pt idx="10">
                  <c:v>2023</c:v>
                </c:pt>
                <c:pt idx="11">
                  <c:v>2024</c:v>
                </c:pt>
                <c:pt idx="12">
                  <c:v>2025</c:v>
                </c:pt>
                <c:pt idx="13">
                  <c:v>2026</c:v>
                </c:pt>
                <c:pt idx="14">
                  <c:v>2027</c:v>
                </c:pt>
                <c:pt idx="15">
                  <c:v>2028</c:v>
                </c:pt>
                <c:pt idx="16">
                  <c:v>2029</c:v>
                </c:pt>
                <c:pt idx="17">
                  <c:v>2030</c:v>
                </c:pt>
              </c:numCache>
            </c:numRef>
          </c:cat>
          <c:val>
            <c:numRef>
              <c:f>Sheet1!$C$2:$C$19</c:f>
              <c:numCache>
                <c:formatCode>General</c:formatCode>
                <c:ptCount val="18"/>
                <c:pt idx="4" formatCode="_(&quot;$&quot;* #,##0.00_);_(&quot;$&quot;* \(#,##0.00\);_(&quot;$&quot;* &quot;-&quot;??_);_(@_)">
                  <c:v>12.5</c:v>
                </c:pt>
                <c:pt idx="5" formatCode="_(&quot;$&quot;* #,##0.00_);_(&quot;$&quot;* \(#,##0.00\);_(&quot;$&quot;* &quot;-&quot;??_);_(@_)">
                  <c:v>13.25</c:v>
                </c:pt>
                <c:pt idx="6" formatCode="_(&quot;$&quot;* #,##0.00_);_(&quot;$&quot;* \(#,##0.00\);_(&quot;$&quot;* &quot;-&quot;??_);_(@_)">
                  <c:v>14</c:v>
                </c:pt>
                <c:pt idx="7" formatCode="_(&quot;$&quot;* #,##0.00_);_(&quot;$&quot;* \(#,##0.00\);_(&quot;$&quot;* &quot;-&quot;??_);_(@_)">
                  <c:v>15</c:v>
                </c:pt>
                <c:pt idx="8" formatCode="_(&quot;$&quot;* #,##0.00_);_(&quot;$&quot;* \(#,##0.00\);_(&quot;$&quot;* &quot;-&quot;??_);_(@_)">
                  <c:v>15.344999999999999</c:v>
                </c:pt>
                <c:pt idx="9" formatCode="_(&quot;$&quot;* #,##0.00_);_(&quot;$&quot;* \(#,##0.00\);_(&quot;$&quot;* &quot;-&quot;??_);_(@_)">
                  <c:v>15.697934999999998</c:v>
                </c:pt>
                <c:pt idx="10" formatCode="_(&quot;$&quot;* #,##0.00_);_(&quot;$&quot;* \(#,##0.00\);_(&quot;$&quot;* &quot;-&quot;??_);_(@_)">
                  <c:v>16.058987504999997</c:v>
                </c:pt>
                <c:pt idx="11" formatCode="_(&quot;$&quot;* #,##0.00_);_(&quot;$&quot;* \(#,##0.00\);_(&quot;$&quot;* &quot;-&quot;??_);_(@_)">
                  <c:v>16.428344217614995</c:v>
                </c:pt>
                <c:pt idx="12" formatCode="_(&quot;$&quot;* #,##0.00_);_(&quot;$&quot;* \(#,##0.00\);_(&quot;$&quot;* &quot;-&quot;??_);_(@_)">
                  <c:v>16.806196134620137</c:v>
                </c:pt>
                <c:pt idx="13" formatCode="_(&quot;$&quot;* #,##0.00_);_(&quot;$&quot;* \(#,##0.00\);_(&quot;$&quot;* &quot;-&quot;??_);_(@_)">
                  <c:v>17.1927386457164</c:v>
                </c:pt>
                <c:pt idx="14" formatCode="_(&quot;$&quot;* #,##0.00_);_(&quot;$&quot;* \(#,##0.00\);_(&quot;$&quot;* &quot;-&quot;??_);_(@_)">
                  <c:v>17.588171634567875</c:v>
                </c:pt>
                <c:pt idx="15" formatCode="_(&quot;$&quot;* #,##0.00_);_(&quot;$&quot;* \(#,##0.00\);_(&quot;$&quot;* &quot;-&quot;??_);_(@_)">
                  <c:v>17.992699582162935</c:v>
                </c:pt>
                <c:pt idx="16" formatCode="_(&quot;$&quot;* #,##0.00_);_(&quot;$&quot;* \(#,##0.00\);_(&quot;$&quot;* &quot;-&quot;??_);_(@_)">
                  <c:v>18.406531672552681</c:v>
                </c:pt>
                <c:pt idx="17" formatCode="_(&quot;$&quot;* #,##0.00_);_(&quot;$&quot;* \(#,##0.00\);_(&quot;$&quot;* &quot;-&quot;??_);_(@_)">
                  <c:v>18.829881901021391</c:v>
                </c:pt>
              </c:numCache>
            </c:numRef>
          </c:val>
          <c:smooth val="0"/>
          <c:extLst xmlns:c16r2="http://schemas.microsoft.com/office/drawing/2015/06/chart">
            <c:ext xmlns:c16="http://schemas.microsoft.com/office/drawing/2014/chart" uri="{C3380CC4-5D6E-409C-BE32-E72D297353CC}">
              <c16:uniqueId val="{00000021-597B-4E35-ACE8-7D0971E65325}"/>
            </c:ext>
          </c:extLst>
        </c:ser>
        <c:dLbls>
          <c:showLegendKey val="0"/>
          <c:showVal val="0"/>
          <c:showCatName val="0"/>
          <c:showSerName val="0"/>
          <c:showPercent val="0"/>
          <c:showBubbleSize val="0"/>
        </c:dLbls>
        <c:smooth val="0"/>
        <c:axId val="183673984"/>
        <c:axId val="183674544"/>
      </c:lineChart>
      <c:catAx>
        <c:axId val="183673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83674544"/>
        <c:crosses val="autoZero"/>
        <c:auto val="1"/>
        <c:lblAlgn val="ctr"/>
        <c:lblOffset val="100"/>
        <c:noMultiLvlLbl val="0"/>
      </c:catAx>
      <c:valAx>
        <c:axId val="183674544"/>
        <c:scaling>
          <c:orientation val="minMax"/>
          <c:max val="22"/>
          <c:min val="6"/>
        </c:scaling>
        <c:delete val="0"/>
        <c:axPos val="l"/>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83673984"/>
        <c:crosses val="autoZero"/>
        <c:crossBetween val="between"/>
        <c:majorUnit val="2"/>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2400" b="1" dirty="0"/>
              <a:t>Percent Change</a:t>
            </a:r>
            <a:r>
              <a:rPr lang="en-US" sz="2400" b="1" baseline="0" dirty="0"/>
              <a:t> in DC GSP by Scenario in 2021 </a:t>
            </a:r>
            <a:endParaRPr lang="en-US" sz="2400" b="1" dirty="0"/>
          </a:p>
        </c:rich>
      </c:tx>
      <c:layout>
        <c:manualLayout>
          <c:xMode val="edge"/>
          <c:yMode val="edge"/>
          <c:x val="0.22066017237285138"/>
          <c:y val="1.7676767676767676E-2"/>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Sheet1!$B$4:$F$4</c:f>
              <c:strCache>
                <c:ptCount val="5"/>
                <c:pt idx="0">
                  <c:v>Scenario 1</c:v>
                </c:pt>
                <c:pt idx="1">
                  <c:v>Scenario 2</c:v>
                </c:pt>
                <c:pt idx="2">
                  <c:v>Scenario 3</c:v>
                </c:pt>
                <c:pt idx="3">
                  <c:v>Scenario 4</c:v>
                </c:pt>
                <c:pt idx="4">
                  <c:v>Scenario 5</c:v>
                </c:pt>
              </c:strCache>
            </c:strRef>
          </c:cat>
          <c:val>
            <c:numRef>
              <c:f>Sheet1!$P$28:$P$32</c:f>
              <c:numCache>
                <c:formatCode>0.00%</c:formatCode>
                <c:ptCount val="5"/>
                <c:pt idx="0">
                  <c:v>-3.4236739300065322E-3</c:v>
                </c:pt>
                <c:pt idx="1">
                  <c:v>-4.2700610262887961E-3</c:v>
                </c:pt>
                <c:pt idx="2">
                  <c:v>-2.948375470532727E-3</c:v>
                </c:pt>
                <c:pt idx="3">
                  <c:v>-2.7297890132346181E-3</c:v>
                </c:pt>
                <c:pt idx="4">
                  <c:v>-2.7704562611041705E-4</c:v>
                </c:pt>
              </c:numCache>
            </c:numRef>
          </c:val>
          <c:extLst xmlns:c16r2="http://schemas.microsoft.com/office/drawing/2015/06/chart">
            <c:ext xmlns:c16="http://schemas.microsoft.com/office/drawing/2014/chart" uri="{C3380CC4-5D6E-409C-BE32-E72D297353CC}">
              <c16:uniqueId val="{00000000-24FA-4F62-8CB8-2DDF2D12B2C6}"/>
            </c:ext>
          </c:extLst>
        </c:ser>
        <c:dLbls>
          <c:showLegendKey val="0"/>
          <c:showVal val="0"/>
          <c:showCatName val="0"/>
          <c:showSerName val="0"/>
          <c:showPercent val="0"/>
          <c:showBubbleSize val="0"/>
        </c:dLbls>
        <c:gapWidth val="219"/>
        <c:overlap val="-27"/>
        <c:axId val="183676224"/>
        <c:axId val="183676784"/>
      </c:barChart>
      <c:catAx>
        <c:axId val="18367622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3676784"/>
        <c:crosses val="autoZero"/>
        <c:auto val="1"/>
        <c:lblAlgn val="ctr"/>
        <c:lblOffset val="100"/>
        <c:noMultiLvlLbl val="0"/>
      </c:catAx>
      <c:valAx>
        <c:axId val="18367678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836762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lgn="ctr" rtl="0">
              <a:defRPr lang="en-US" sz="2400" b="1" i="0" u="none" strike="noStrike" kern="1200" spc="0" baseline="0" dirty="0" smtClean="0">
                <a:solidFill>
                  <a:prstClr val="black">
                    <a:lumMod val="65000"/>
                    <a:lumOff val="35000"/>
                  </a:prstClr>
                </a:solidFill>
                <a:latin typeface="+mn-lt"/>
                <a:ea typeface="+mn-ea"/>
                <a:cs typeface="+mn-cs"/>
              </a:defRPr>
            </a:pPr>
            <a:r>
              <a:rPr lang="en-US" sz="2400" b="1" i="0" u="none" strike="noStrike" kern="1200" spc="0" baseline="0" dirty="0">
                <a:solidFill>
                  <a:prstClr val="black">
                    <a:lumMod val="65000"/>
                    <a:lumOff val="35000"/>
                  </a:prstClr>
                </a:solidFill>
                <a:latin typeface="+mn-lt"/>
                <a:ea typeface="+mn-ea"/>
                <a:cs typeface="+mn-cs"/>
              </a:rPr>
              <a:t>Disemployment Levels by Scenario</a:t>
            </a:r>
          </a:p>
        </c:rich>
      </c:tx>
      <c:overlay val="0"/>
    </c:title>
    <c:autoTitleDeleted val="0"/>
    <c:plotArea>
      <c:layout>
        <c:manualLayout>
          <c:layoutTarget val="inner"/>
          <c:xMode val="edge"/>
          <c:yMode val="edge"/>
          <c:x val="0.14187668818506408"/>
          <c:y val="0.10625952128144991"/>
          <c:w val="0.65864825140645145"/>
          <c:h val="0.81933153483894661"/>
        </c:manualLayout>
      </c:layout>
      <c:lineChart>
        <c:grouping val="standard"/>
        <c:varyColors val="0"/>
        <c:ser>
          <c:idx val="0"/>
          <c:order val="0"/>
          <c:tx>
            <c:strRef>
              <c:f>'jobs-dc'!$H$27</c:f>
              <c:strCache>
                <c:ptCount val="1"/>
                <c:pt idx="0">
                  <c:v>Case 1:  Base</c:v>
                </c:pt>
              </c:strCache>
            </c:strRef>
          </c:tx>
          <c:dLbls>
            <c:dLbl>
              <c:idx val="15"/>
              <c:layout>
                <c:manualLayout>
                  <c:x val="3.1501832501282792E-3"/>
                  <c:y val="1.538187717637906E-3"/>
                </c:manualLayout>
              </c:layout>
              <c:showLegendKey val="1"/>
              <c:showVal val="0"/>
              <c:showCatName val="0"/>
              <c:showSerName val="1"/>
              <c:showPercent val="0"/>
              <c:showBubbleSize val="0"/>
              <c:extLst xmlns:c16r2="http://schemas.microsoft.com/office/drawing/2015/06/chart">
                <c:ext xmlns:c16="http://schemas.microsoft.com/office/drawing/2014/chart" uri="{C3380CC4-5D6E-409C-BE32-E72D297353CC}">
                  <c16:uniqueId val="{00000000-87F6-4330-A2EE-CFBA955DB07E}"/>
                </c:ext>
                <c:ext xmlns:c15="http://schemas.microsoft.com/office/drawing/2012/chart" uri="{CE6537A1-D6FC-4f65-9D91-7224C49458BB}"/>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cat>
            <c:numRef>
              <c:f>'jobs-dc'!$A$28:$A$43</c:f>
              <c:numCache>
                <c:formatCode>General</c:formatCode>
                <c:ptCount val="16"/>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pt idx="14">
                  <c:v>2031</c:v>
                </c:pt>
                <c:pt idx="15">
                  <c:v>2032</c:v>
                </c:pt>
              </c:numCache>
            </c:numRef>
          </c:cat>
          <c:val>
            <c:numRef>
              <c:f>'jobs-dc'!$H$28:$H$43</c:f>
              <c:numCache>
                <c:formatCode>#,##0</c:formatCode>
                <c:ptCount val="16"/>
                <c:pt idx="0">
                  <c:v>-639.67709276403195</c:v>
                </c:pt>
                <c:pt idx="1">
                  <c:v>-1478.2225600904399</c:v>
                </c:pt>
                <c:pt idx="2">
                  <c:v>-2192.3088008680902</c:v>
                </c:pt>
                <c:pt idx="3">
                  <c:v>-2590.3649638760303</c:v>
                </c:pt>
                <c:pt idx="4">
                  <c:v>-2898.5534089529201</c:v>
                </c:pt>
                <c:pt idx="5">
                  <c:v>-3117.09689436498</c:v>
                </c:pt>
                <c:pt idx="6">
                  <c:v>-3267.2043124664501</c:v>
                </c:pt>
                <c:pt idx="7">
                  <c:v>-3372.3809668959998</c:v>
                </c:pt>
                <c:pt idx="8">
                  <c:v>-3437.10838287257</c:v>
                </c:pt>
                <c:pt idx="9">
                  <c:v>-3465.4142516892498</c:v>
                </c:pt>
                <c:pt idx="10">
                  <c:v>-3489.8520110242498</c:v>
                </c:pt>
                <c:pt idx="11">
                  <c:v>-3499.6715160906401</c:v>
                </c:pt>
                <c:pt idx="12">
                  <c:v>-3499.54822279983</c:v>
                </c:pt>
                <c:pt idx="13">
                  <c:v>-3500.4746074245099</c:v>
                </c:pt>
                <c:pt idx="14">
                  <c:v>-3520.39924922406</c:v>
                </c:pt>
                <c:pt idx="15">
                  <c:v>-3541.31067910407</c:v>
                </c:pt>
              </c:numCache>
            </c:numRef>
          </c:val>
          <c:smooth val="0"/>
          <c:extLst xmlns:c16r2="http://schemas.microsoft.com/office/drawing/2015/06/chart">
            <c:ext xmlns:c16="http://schemas.microsoft.com/office/drawing/2014/chart" uri="{C3380CC4-5D6E-409C-BE32-E72D297353CC}">
              <c16:uniqueId val="{00000001-87F6-4330-A2EE-CFBA955DB07E}"/>
            </c:ext>
          </c:extLst>
        </c:ser>
        <c:ser>
          <c:idx val="1"/>
          <c:order val="1"/>
          <c:tx>
            <c:strRef>
              <c:f>'jobs-dc'!$I$27</c:f>
              <c:strCache>
                <c:ptCount val="1"/>
                <c:pt idx="0">
                  <c:v>Case 2: With Spillover</c:v>
                </c:pt>
              </c:strCache>
            </c:strRef>
          </c:tx>
          <c:dLbls>
            <c:dLbl>
              <c:idx val="15"/>
              <c:layout>
                <c:manualLayout>
                  <c:x val="0"/>
                  <c:y val="1.2866849590903958E-3"/>
                </c:manualLayout>
              </c:layout>
              <c:showLegendKey val="1"/>
              <c:showVal val="0"/>
              <c:showCatName val="0"/>
              <c:showSerName val="1"/>
              <c:showPercent val="0"/>
              <c:showBubbleSize val="0"/>
              <c:extLst xmlns:c16r2="http://schemas.microsoft.com/office/drawing/2015/06/chart">
                <c:ext xmlns:c16="http://schemas.microsoft.com/office/drawing/2014/chart" uri="{C3380CC4-5D6E-409C-BE32-E72D297353CC}">
                  <c16:uniqueId val="{00000002-87F6-4330-A2EE-CFBA955DB07E}"/>
                </c:ext>
                <c:ext xmlns:c15="http://schemas.microsoft.com/office/drawing/2012/chart" uri="{CE6537A1-D6FC-4f65-9D91-7224C49458BB}"/>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cat>
            <c:numRef>
              <c:f>'jobs-dc'!$A$28:$A$43</c:f>
              <c:numCache>
                <c:formatCode>General</c:formatCode>
                <c:ptCount val="16"/>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pt idx="14">
                  <c:v>2031</c:v>
                </c:pt>
                <c:pt idx="15">
                  <c:v>2032</c:v>
                </c:pt>
              </c:numCache>
            </c:numRef>
          </c:cat>
          <c:val>
            <c:numRef>
              <c:f>'jobs-dc'!$I$28:$I$43</c:f>
              <c:numCache>
                <c:formatCode>#,##0</c:formatCode>
                <c:ptCount val="16"/>
                <c:pt idx="0">
                  <c:v>-639.67709276403195</c:v>
                </c:pt>
                <c:pt idx="1">
                  <c:v>-1438.39125461034</c:v>
                </c:pt>
                <c:pt idx="2">
                  <c:v>-2578.1229926495798</c:v>
                </c:pt>
                <c:pt idx="3">
                  <c:v>-3052.9941350315498</c:v>
                </c:pt>
                <c:pt idx="4">
                  <c:v>-3464.3176315064502</c:v>
                </c:pt>
                <c:pt idx="5">
                  <c:v>-3738.0485908418</c:v>
                </c:pt>
                <c:pt idx="6">
                  <c:v>-3926.20066695895</c:v>
                </c:pt>
                <c:pt idx="7">
                  <c:v>-4052.4484995576104</c:v>
                </c:pt>
                <c:pt idx="8">
                  <c:v>-4126.42841897582</c:v>
                </c:pt>
                <c:pt idx="9">
                  <c:v>-4153.9044527244205</c:v>
                </c:pt>
                <c:pt idx="10">
                  <c:v>-4173.2486832116801</c:v>
                </c:pt>
                <c:pt idx="11">
                  <c:v>-4173.5803771274495</c:v>
                </c:pt>
                <c:pt idx="12">
                  <c:v>-4163.1829447649097</c:v>
                </c:pt>
                <c:pt idx="13">
                  <c:v>-4152.4246495074503</c:v>
                </c:pt>
                <c:pt idx="14">
                  <c:v>-4163.6487314146998</c:v>
                </c:pt>
                <c:pt idx="15">
                  <c:v>-4175.7772650250899</c:v>
                </c:pt>
              </c:numCache>
            </c:numRef>
          </c:val>
          <c:smooth val="0"/>
          <c:extLst xmlns:c16r2="http://schemas.microsoft.com/office/drawing/2015/06/chart">
            <c:ext xmlns:c16="http://schemas.microsoft.com/office/drawing/2014/chart" uri="{C3380CC4-5D6E-409C-BE32-E72D297353CC}">
              <c16:uniqueId val="{00000003-87F6-4330-A2EE-CFBA955DB07E}"/>
            </c:ext>
          </c:extLst>
        </c:ser>
        <c:ser>
          <c:idx val="2"/>
          <c:order val="2"/>
          <c:tx>
            <c:strRef>
              <c:f>'jobs-dc'!$J$27</c:f>
              <c:strCache>
                <c:ptCount val="1"/>
                <c:pt idx="0">
                  <c:v>Case 3: Higher Productivity</c:v>
                </c:pt>
              </c:strCache>
            </c:strRef>
          </c:tx>
          <c:dLbls>
            <c:dLbl>
              <c:idx val="15"/>
              <c:layout>
                <c:manualLayout>
                  <c:x val="0"/>
                  <c:y val="2.8248587570621469E-2"/>
                </c:manualLayout>
              </c:layout>
              <c:showLegendKey val="1"/>
              <c:showVal val="0"/>
              <c:showCatName val="0"/>
              <c:showSerName val="1"/>
              <c:showPercent val="0"/>
              <c:showBubbleSize val="0"/>
              <c:extLst xmlns:c16r2="http://schemas.microsoft.com/office/drawing/2015/06/chart">
                <c:ext xmlns:c16="http://schemas.microsoft.com/office/drawing/2014/chart" uri="{C3380CC4-5D6E-409C-BE32-E72D297353CC}">
                  <c16:uniqueId val="{00000004-87F6-4330-A2EE-CFBA955DB07E}"/>
                </c:ext>
                <c:ext xmlns:c15="http://schemas.microsoft.com/office/drawing/2012/chart" uri="{CE6537A1-D6FC-4f65-9D91-7224C49458BB}"/>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cat>
            <c:numRef>
              <c:f>'jobs-dc'!$A$28:$A$43</c:f>
              <c:numCache>
                <c:formatCode>General</c:formatCode>
                <c:ptCount val="16"/>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pt idx="14">
                  <c:v>2031</c:v>
                </c:pt>
                <c:pt idx="15">
                  <c:v>2032</c:v>
                </c:pt>
              </c:numCache>
            </c:numRef>
          </c:cat>
          <c:val>
            <c:numRef>
              <c:f>'jobs-dc'!$J$28:$J$43</c:f>
              <c:numCache>
                <c:formatCode>#,##0</c:formatCode>
                <c:ptCount val="16"/>
                <c:pt idx="0">
                  <c:v>-416.06011717158299</c:v>
                </c:pt>
                <c:pt idx="1">
                  <c:v>-950.01854243446405</c:v>
                </c:pt>
                <c:pt idx="2">
                  <c:v>-1710.1477155186999</c:v>
                </c:pt>
                <c:pt idx="3">
                  <c:v>-2056.55217886738</c:v>
                </c:pt>
                <c:pt idx="4">
                  <c:v>-2351.08966120583</c:v>
                </c:pt>
                <c:pt idx="5">
                  <c:v>-2550.5967430701699</c:v>
                </c:pt>
                <c:pt idx="6">
                  <c:v>-2689.1795829542402</c:v>
                </c:pt>
                <c:pt idx="7">
                  <c:v>-2783.35323593353</c:v>
                </c:pt>
                <c:pt idx="8">
                  <c:v>-2840.6397714513801</c:v>
                </c:pt>
                <c:pt idx="9">
                  <c:v>-2863.53236132345</c:v>
                </c:pt>
                <c:pt idx="10">
                  <c:v>-2881.7038517969399</c:v>
                </c:pt>
                <c:pt idx="11">
                  <c:v>-2885.8127362618702</c:v>
                </c:pt>
                <c:pt idx="12">
                  <c:v>-2879.6686558412098</c:v>
                </c:pt>
                <c:pt idx="13">
                  <c:v>-2873.4726731545402</c:v>
                </c:pt>
                <c:pt idx="14">
                  <c:v>-2882.4678908258597</c:v>
                </c:pt>
                <c:pt idx="15">
                  <c:v>-2891.73923541966</c:v>
                </c:pt>
              </c:numCache>
            </c:numRef>
          </c:val>
          <c:smooth val="0"/>
          <c:extLst xmlns:c16r2="http://schemas.microsoft.com/office/drawing/2015/06/chart">
            <c:ext xmlns:c16="http://schemas.microsoft.com/office/drawing/2014/chart" uri="{C3380CC4-5D6E-409C-BE32-E72D297353CC}">
              <c16:uniqueId val="{00000005-87F6-4330-A2EE-CFBA955DB07E}"/>
            </c:ext>
          </c:extLst>
        </c:ser>
        <c:ser>
          <c:idx val="4"/>
          <c:order val="3"/>
          <c:tx>
            <c:strRef>
              <c:f>'jobs-dc'!$K$27</c:f>
              <c:strCache>
                <c:ptCount val="1"/>
                <c:pt idx="0">
                  <c:v>Case 4: Additional Consumption</c:v>
                </c:pt>
              </c:strCache>
            </c:strRef>
          </c:tx>
          <c:dLbls>
            <c:dLbl>
              <c:idx val="15"/>
              <c:layout>
                <c:manualLayout>
                  <c:x val="3.1501832501282792E-3"/>
                  <c:y val="1.6557396339373406E-2"/>
                </c:manualLayout>
              </c:layout>
              <c:showLegendKey val="1"/>
              <c:showVal val="0"/>
              <c:showCatName val="0"/>
              <c:showSerName val="1"/>
              <c:showPercent val="0"/>
              <c:showBubbleSize val="0"/>
              <c:extLst xmlns:c16r2="http://schemas.microsoft.com/office/drawing/2015/06/chart">
                <c:ext xmlns:c16="http://schemas.microsoft.com/office/drawing/2014/chart" uri="{C3380CC4-5D6E-409C-BE32-E72D297353CC}">
                  <c16:uniqueId val="{00000006-87F6-4330-A2EE-CFBA955DB07E}"/>
                </c:ext>
                <c:ext xmlns:c15="http://schemas.microsoft.com/office/drawing/2012/chart" uri="{CE6537A1-D6FC-4f65-9D91-7224C49458BB}"/>
              </c:extLst>
            </c:dLbl>
            <c:spPr>
              <a:noFill/>
              <a:ln>
                <a:noFill/>
              </a:ln>
              <a:effectLst/>
            </c:spPr>
            <c:showLegendKey val="1"/>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cat>
            <c:numRef>
              <c:f>'jobs-dc'!$A$28:$A$43</c:f>
              <c:numCache>
                <c:formatCode>General</c:formatCode>
                <c:ptCount val="16"/>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pt idx="14">
                  <c:v>2031</c:v>
                </c:pt>
                <c:pt idx="15">
                  <c:v>2032</c:v>
                </c:pt>
              </c:numCache>
            </c:numRef>
          </c:cat>
          <c:val>
            <c:numRef>
              <c:f>'jobs-dc'!$K$28:$K$43</c:f>
              <c:numCache>
                <c:formatCode>#,##0</c:formatCode>
                <c:ptCount val="16"/>
                <c:pt idx="0">
                  <c:v>-342.15174036853603</c:v>
                </c:pt>
                <c:pt idx="1">
                  <c:v>-790.11536143900696</c:v>
                </c:pt>
                <c:pt idx="2">
                  <c:v>-1427.0806899362501</c:v>
                </c:pt>
                <c:pt idx="3">
                  <c:v>-1769.49305742767</c:v>
                </c:pt>
                <c:pt idx="4">
                  <c:v>-2060.82074770382</c:v>
                </c:pt>
                <c:pt idx="5">
                  <c:v>-2258.6053007706801</c:v>
                </c:pt>
                <c:pt idx="6">
                  <c:v>-2395.4773028411901</c:v>
                </c:pt>
                <c:pt idx="7">
                  <c:v>-2487.80008699373</c:v>
                </c:pt>
                <c:pt idx="8">
                  <c:v>-2544.1393415947</c:v>
                </c:pt>
                <c:pt idx="9">
                  <c:v>-2565.4718624032303</c:v>
                </c:pt>
                <c:pt idx="10">
                  <c:v>-2581.4303427367799</c:v>
                </c:pt>
                <c:pt idx="11">
                  <c:v>-2582.72416111549</c:v>
                </c:pt>
                <c:pt idx="12">
                  <c:v>-2573.3423777960497</c:v>
                </c:pt>
                <c:pt idx="13">
                  <c:v>-2562.68839344261</c:v>
                </c:pt>
                <c:pt idx="14">
                  <c:v>-2565.5697354578701</c:v>
                </c:pt>
                <c:pt idx="15">
                  <c:v>-2567.9215391458001</c:v>
                </c:pt>
              </c:numCache>
            </c:numRef>
          </c:val>
          <c:smooth val="0"/>
          <c:extLst xmlns:c16r2="http://schemas.microsoft.com/office/drawing/2015/06/chart">
            <c:ext xmlns:c16="http://schemas.microsoft.com/office/drawing/2014/chart" uri="{C3380CC4-5D6E-409C-BE32-E72D297353CC}">
              <c16:uniqueId val="{00000007-87F6-4330-A2EE-CFBA955DB07E}"/>
            </c:ext>
          </c:extLst>
        </c:ser>
        <c:ser>
          <c:idx val="3"/>
          <c:order val="4"/>
          <c:tx>
            <c:strRef>
              <c:f>'jobs-dc'!$L$27</c:f>
              <c:strCache>
                <c:ptCount val="1"/>
                <c:pt idx="0">
                  <c:v>Case 5: Efficiency Wage</c:v>
                </c:pt>
              </c:strCache>
            </c:strRef>
          </c:tx>
          <c:dLbls>
            <c:dLbl>
              <c:idx val="15"/>
              <c:layout>
                <c:manualLayout>
                  <c:x val="-6.3003665002567899E-3"/>
                  <c:y val="2.5032014369558635E-3"/>
                </c:manualLayout>
              </c:layout>
              <c:showLegendKey val="1"/>
              <c:showVal val="0"/>
              <c:showCatName val="0"/>
              <c:showSerName val="1"/>
              <c:showPercent val="0"/>
              <c:showBubbleSize val="0"/>
              <c:extLst xmlns:c16r2="http://schemas.microsoft.com/office/drawing/2015/06/chart">
                <c:ext xmlns:c16="http://schemas.microsoft.com/office/drawing/2014/chart" uri="{C3380CC4-5D6E-409C-BE32-E72D297353CC}">
                  <c16:uniqueId val="{00000008-87F6-4330-A2EE-CFBA955DB07E}"/>
                </c:ext>
                <c:ext xmlns:c15="http://schemas.microsoft.com/office/drawing/2012/chart" uri="{CE6537A1-D6FC-4f65-9D91-7224C49458BB}"/>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cat>
            <c:numRef>
              <c:f>'jobs-dc'!$A$28:$A$43</c:f>
              <c:numCache>
                <c:formatCode>General</c:formatCode>
                <c:ptCount val="16"/>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pt idx="14">
                  <c:v>2031</c:v>
                </c:pt>
                <c:pt idx="15">
                  <c:v>2032</c:v>
                </c:pt>
              </c:numCache>
            </c:numRef>
          </c:cat>
          <c:val>
            <c:numRef>
              <c:f>'jobs-dc'!$L$28:$L$43</c:f>
              <c:numCache>
                <c:formatCode>#,##0</c:formatCode>
                <c:ptCount val="16"/>
                <c:pt idx="0">
                  <c:v>69.554285473031996</c:v>
                </c:pt>
                <c:pt idx="1">
                  <c:v>113.40646177029599</c:v>
                </c:pt>
                <c:pt idx="2">
                  <c:v>186.377653112231</c:v>
                </c:pt>
                <c:pt idx="3">
                  <c:v>82.971029893769796</c:v>
                </c:pt>
                <c:pt idx="4">
                  <c:v>12.2452441837595</c:v>
                </c:pt>
                <c:pt idx="5">
                  <c:v>-48.058950912945903</c:v>
                </c:pt>
                <c:pt idx="6">
                  <c:v>-89.772713738739199</c:v>
                </c:pt>
                <c:pt idx="7">
                  <c:v>-121.77962443263399</c:v>
                </c:pt>
                <c:pt idx="8">
                  <c:v>-146.20579708343899</c:v>
                </c:pt>
                <c:pt idx="9">
                  <c:v>-160.204512338396</c:v>
                </c:pt>
                <c:pt idx="10">
                  <c:v>-169.43816994933101</c:v>
                </c:pt>
                <c:pt idx="11">
                  <c:v>-175.45260412191499</c:v>
                </c:pt>
                <c:pt idx="12">
                  <c:v>-176.089919897095</c:v>
                </c:pt>
                <c:pt idx="13">
                  <c:v>-175.30201311035401</c:v>
                </c:pt>
                <c:pt idx="14">
                  <c:v>-172.71652326542201</c:v>
                </c:pt>
                <c:pt idx="15">
                  <c:v>-169.88690905157</c:v>
                </c:pt>
              </c:numCache>
            </c:numRef>
          </c:val>
          <c:smooth val="0"/>
          <c:extLst xmlns:c16r2="http://schemas.microsoft.com/office/drawing/2015/06/chart">
            <c:ext xmlns:c16="http://schemas.microsoft.com/office/drawing/2014/chart" uri="{C3380CC4-5D6E-409C-BE32-E72D297353CC}">
              <c16:uniqueId val="{00000009-87F6-4330-A2EE-CFBA955DB07E}"/>
            </c:ext>
          </c:extLst>
        </c:ser>
        <c:dLbls>
          <c:showLegendKey val="0"/>
          <c:showVal val="0"/>
          <c:showCatName val="0"/>
          <c:showSerName val="0"/>
          <c:showPercent val="0"/>
          <c:showBubbleSize val="0"/>
        </c:dLbls>
        <c:marker val="1"/>
        <c:smooth val="0"/>
        <c:axId val="185457344"/>
        <c:axId val="185457904"/>
      </c:lineChart>
      <c:catAx>
        <c:axId val="185457344"/>
        <c:scaling>
          <c:orientation val="minMax"/>
        </c:scaling>
        <c:delete val="0"/>
        <c:axPos val="b"/>
        <c:numFmt formatCode="General" sourceLinked="1"/>
        <c:majorTickMark val="none"/>
        <c:minorTickMark val="none"/>
        <c:tickLblPos val="nextTo"/>
        <c:txPr>
          <a:bodyPr rot="-5400000" vert="horz"/>
          <a:lstStyle/>
          <a:p>
            <a:pPr>
              <a:defRPr/>
            </a:pPr>
            <a:endParaRPr lang="en-US"/>
          </a:p>
        </c:txPr>
        <c:crossAx val="185457904"/>
        <c:crossesAt val="-6000"/>
        <c:auto val="1"/>
        <c:lblAlgn val="ctr"/>
        <c:lblOffset val="100"/>
        <c:noMultiLvlLbl val="0"/>
      </c:catAx>
      <c:valAx>
        <c:axId val="185457904"/>
        <c:scaling>
          <c:orientation val="minMax"/>
        </c:scaling>
        <c:delete val="0"/>
        <c:axPos val="l"/>
        <c:majorGridlines/>
        <c:title>
          <c:tx>
            <c:rich>
              <a:bodyPr/>
              <a:lstStyle/>
              <a:p>
                <a:pPr>
                  <a:defRPr/>
                </a:pPr>
                <a:r>
                  <a:rPr lang="en-US"/>
                  <a:t>Job Loss</a:t>
                </a:r>
              </a:p>
            </c:rich>
          </c:tx>
          <c:overlay val="0"/>
        </c:title>
        <c:numFmt formatCode="#,##0" sourceLinked="1"/>
        <c:majorTickMark val="none"/>
        <c:minorTickMark val="none"/>
        <c:tickLblPos val="nextTo"/>
        <c:crossAx val="185457344"/>
        <c:crosses val="autoZero"/>
        <c:crossBetween val="between"/>
      </c:valAx>
    </c:plotArea>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u="sng" dirty="0"/>
              <a:t>Business Perspective</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Sheet1!$A$9</c:f>
              <c:strCache>
                <c:ptCount val="1"/>
                <c:pt idx="0">
                  <c:v>Minimum Wage Increase</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Sheet1!$B$9</c:f>
              <c:numCache>
                <c:formatCode>General</c:formatCode>
                <c:ptCount val="1"/>
                <c:pt idx="0">
                  <c:v>492</c:v>
                </c:pt>
              </c:numCache>
            </c:numRef>
          </c:val>
          <c:extLst xmlns:c16r2="http://schemas.microsoft.com/office/drawing/2015/06/chart">
            <c:ext xmlns:c16="http://schemas.microsoft.com/office/drawing/2014/chart" uri="{C3380CC4-5D6E-409C-BE32-E72D297353CC}">
              <c16:uniqueId val="{00000000-BF65-4E51-A1F4-3326FF8B4CAE}"/>
            </c:ext>
          </c:extLst>
        </c:ser>
        <c:ser>
          <c:idx val="1"/>
          <c:order val="1"/>
          <c:tx>
            <c:strRef>
              <c:f>Sheet1!$A$10</c:f>
              <c:strCache>
                <c:ptCount val="1"/>
                <c:pt idx="0">
                  <c:v>Job Loss</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Sheet1!$B$10</c:f>
              <c:numCache>
                <c:formatCode>General</c:formatCode>
                <c:ptCount val="1"/>
                <c:pt idx="0">
                  <c:v>71</c:v>
                </c:pt>
              </c:numCache>
            </c:numRef>
          </c:val>
          <c:extLst xmlns:c16r2="http://schemas.microsoft.com/office/drawing/2015/06/chart">
            <c:ext xmlns:c16="http://schemas.microsoft.com/office/drawing/2014/chart" uri="{C3380CC4-5D6E-409C-BE32-E72D297353CC}">
              <c16:uniqueId val="{00000001-BF65-4E51-A1F4-3326FF8B4CAE}"/>
            </c:ext>
          </c:extLst>
        </c:ser>
        <c:ser>
          <c:idx val="2"/>
          <c:order val="2"/>
          <c:tx>
            <c:strRef>
              <c:f>Sheet1!$A$11</c:f>
              <c:strCache>
                <c:ptCount val="1"/>
                <c:pt idx="0">
                  <c:v>Reduced Wages (non-min wage workers)</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Sheet1!$B$11</c:f>
              <c:numCache>
                <c:formatCode>General</c:formatCode>
                <c:ptCount val="1"/>
                <c:pt idx="0">
                  <c:v>27</c:v>
                </c:pt>
              </c:numCache>
            </c:numRef>
          </c:val>
          <c:extLst xmlns:c16r2="http://schemas.microsoft.com/office/drawing/2015/06/chart">
            <c:ext xmlns:c16="http://schemas.microsoft.com/office/drawing/2014/chart" uri="{C3380CC4-5D6E-409C-BE32-E72D297353CC}">
              <c16:uniqueId val="{00000002-BF65-4E51-A1F4-3326FF8B4CAE}"/>
            </c:ext>
          </c:extLst>
        </c:ser>
        <c:ser>
          <c:idx val="3"/>
          <c:order val="3"/>
          <c:tx>
            <c:strRef>
              <c:f>Sheet1!$A$12</c:f>
              <c:strCache>
                <c:ptCount val="1"/>
                <c:pt idx="0">
                  <c:v>Productivity Gains</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Sheet1!$B$12</c:f>
              <c:numCache>
                <c:formatCode>General</c:formatCode>
                <c:ptCount val="1"/>
                <c:pt idx="0">
                  <c:v>108</c:v>
                </c:pt>
              </c:numCache>
            </c:numRef>
          </c:val>
          <c:extLst xmlns:c16r2="http://schemas.microsoft.com/office/drawing/2015/06/chart">
            <c:ext xmlns:c16="http://schemas.microsoft.com/office/drawing/2014/chart" uri="{C3380CC4-5D6E-409C-BE32-E72D297353CC}">
              <c16:uniqueId val="{00000003-BF65-4E51-A1F4-3326FF8B4CAE}"/>
            </c:ext>
          </c:extLst>
        </c:ser>
        <c:ser>
          <c:idx val="4"/>
          <c:order val="4"/>
          <c:tx>
            <c:strRef>
              <c:f>Sheet1!$A$13</c:f>
              <c:strCache>
                <c:ptCount val="1"/>
                <c:pt idx="0">
                  <c:v>Price Increase</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Sheet1!$B$13</c:f>
              <c:numCache>
                <c:formatCode>General</c:formatCode>
                <c:ptCount val="1"/>
                <c:pt idx="0">
                  <c:v>157</c:v>
                </c:pt>
              </c:numCache>
            </c:numRef>
          </c:val>
          <c:extLst xmlns:c16r2="http://schemas.microsoft.com/office/drawing/2015/06/chart">
            <c:ext xmlns:c16="http://schemas.microsoft.com/office/drawing/2014/chart" uri="{C3380CC4-5D6E-409C-BE32-E72D297353CC}">
              <c16:uniqueId val="{00000004-BF65-4E51-A1F4-3326FF8B4CAE}"/>
            </c:ext>
          </c:extLst>
        </c:ser>
        <c:ser>
          <c:idx val="5"/>
          <c:order val="5"/>
          <c:tx>
            <c:strRef>
              <c:f>Sheet1!$A$14</c:f>
              <c:strCache>
                <c:ptCount val="1"/>
                <c:pt idx="0">
                  <c:v>Profit Loss/Misc. Cost Cutting</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Sheet1!$B$14</c:f>
              <c:numCache>
                <c:formatCode>General</c:formatCode>
                <c:ptCount val="1"/>
                <c:pt idx="0">
                  <c:v>129</c:v>
                </c:pt>
              </c:numCache>
            </c:numRef>
          </c:val>
          <c:extLst xmlns:c16r2="http://schemas.microsoft.com/office/drawing/2015/06/chart">
            <c:ext xmlns:c16="http://schemas.microsoft.com/office/drawing/2014/chart" uri="{C3380CC4-5D6E-409C-BE32-E72D297353CC}">
              <c16:uniqueId val="{00000005-BF65-4E51-A1F4-3326FF8B4CAE}"/>
            </c:ext>
          </c:extLst>
        </c:ser>
        <c:dLbls>
          <c:showLegendKey val="0"/>
          <c:showVal val="0"/>
          <c:showCatName val="0"/>
          <c:showSerName val="0"/>
          <c:showPercent val="0"/>
          <c:showBubbleSize val="0"/>
        </c:dLbls>
        <c:gapWidth val="219"/>
        <c:overlap val="-27"/>
        <c:axId val="185462944"/>
        <c:axId val="185799008"/>
      </c:barChart>
      <c:catAx>
        <c:axId val="185462944"/>
        <c:scaling>
          <c:orientation val="minMax"/>
        </c:scaling>
        <c:delete val="1"/>
        <c:axPos val="b"/>
        <c:numFmt formatCode="General" sourceLinked="1"/>
        <c:majorTickMark val="none"/>
        <c:minorTickMark val="none"/>
        <c:tickLblPos val="nextTo"/>
        <c:crossAx val="185799008"/>
        <c:crosses val="autoZero"/>
        <c:auto val="1"/>
        <c:lblAlgn val="ctr"/>
        <c:lblOffset val="100"/>
        <c:noMultiLvlLbl val="0"/>
      </c:catAx>
      <c:valAx>
        <c:axId val="1857990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854629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sng" strike="noStrike" kern="1200" spc="0" baseline="0">
                <a:solidFill>
                  <a:schemeClr val="tx1">
                    <a:lumMod val="65000"/>
                    <a:lumOff val="35000"/>
                  </a:schemeClr>
                </a:solidFill>
                <a:latin typeface="+mn-lt"/>
                <a:ea typeface="+mn-ea"/>
                <a:cs typeface="+mn-cs"/>
              </a:defRPr>
            </a:pPr>
            <a:r>
              <a:rPr lang="en-US" sz="1600" u="sng"/>
              <a:t>Employee Perspective</a:t>
            </a:r>
          </a:p>
        </c:rich>
      </c:tx>
      <c:overlay val="0"/>
      <c:spPr>
        <a:noFill/>
        <a:ln>
          <a:noFill/>
        </a:ln>
        <a:effectLst/>
      </c:spPr>
      <c:txPr>
        <a:bodyPr rot="0" spcFirstLastPara="1" vertOverflow="ellipsis" vert="horz" wrap="square" anchor="ctr" anchorCtr="1"/>
        <a:lstStyle/>
        <a:p>
          <a:pPr>
            <a:defRPr sz="1600" b="0" i="0" u="sng"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Sheet1!$A$1</c:f>
              <c:strCache>
                <c:ptCount val="1"/>
                <c:pt idx="0">
                  <c:v>Minimum Wage Increase (all workers)</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Sheet1!$B$1</c:f>
              <c:numCache>
                <c:formatCode>General</c:formatCode>
                <c:ptCount val="1"/>
                <c:pt idx="0">
                  <c:v>492</c:v>
                </c:pt>
              </c:numCache>
            </c:numRef>
          </c:val>
          <c:extLst xmlns:c16r2="http://schemas.microsoft.com/office/drawing/2015/06/chart">
            <c:ext xmlns:c16="http://schemas.microsoft.com/office/drawing/2014/chart" uri="{C3380CC4-5D6E-409C-BE32-E72D297353CC}">
              <c16:uniqueId val="{00000000-76E1-49D2-B952-B5C66CC0D83A}"/>
            </c:ext>
          </c:extLst>
        </c:ser>
        <c:ser>
          <c:idx val="1"/>
          <c:order val="1"/>
          <c:tx>
            <c:strRef>
              <c:f>Sheet1!$A$2</c:f>
              <c:strCache>
                <c:ptCount val="1"/>
                <c:pt idx="0">
                  <c:v>Job Loss</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Sheet1!$B$2</c:f>
              <c:numCache>
                <c:formatCode>General</c:formatCode>
                <c:ptCount val="1"/>
                <c:pt idx="0">
                  <c:v>-71</c:v>
                </c:pt>
              </c:numCache>
            </c:numRef>
          </c:val>
          <c:extLst xmlns:c16r2="http://schemas.microsoft.com/office/drawing/2015/06/chart">
            <c:ext xmlns:c16="http://schemas.microsoft.com/office/drawing/2014/chart" uri="{C3380CC4-5D6E-409C-BE32-E72D297353CC}">
              <c16:uniqueId val="{00000001-76E1-49D2-B952-B5C66CC0D83A}"/>
            </c:ext>
          </c:extLst>
        </c:ser>
        <c:ser>
          <c:idx val="2"/>
          <c:order val="2"/>
          <c:tx>
            <c:strRef>
              <c:f>Sheet1!$A$3</c:f>
              <c:strCache>
                <c:ptCount val="1"/>
                <c:pt idx="0">
                  <c:v>Reduced Wages (non-min wage workers)</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Sheet1!$B$3</c:f>
              <c:numCache>
                <c:formatCode>General</c:formatCode>
                <c:ptCount val="1"/>
                <c:pt idx="0">
                  <c:v>-27</c:v>
                </c:pt>
              </c:numCache>
            </c:numRef>
          </c:val>
          <c:extLst xmlns:c16r2="http://schemas.microsoft.com/office/drawing/2015/06/chart">
            <c:ext xmlns:c16="http://schemas.microsoft.com/office/drawing/2014/chart" uri="{C3380CC4-5D6E-409C-BE32-E72D297353CC}">
              <c16:uniqueId val="{00000002-76E1-49D2-B952-B5C66CC0D83A}"/>
            </c:ext>
          </c:extLst>
        </c:ser>
        <c:ser>
          <c:idx val="3"/>
          <c:order val="3"/>
          <c:tx>
            <c:strRef>
              <c:f>Sheet1!$A$4</c:f>
              <c:strCache>
                <c:ptCount val="1"/>
                <c:pt idx="0">
                  <c:v>Net Wage Increase (all workers)</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Sheet1!$B$4</c:f>
              <c:numCache>
                <c:formatCode>General</c:formatCode>
                <c:ptCount val="1"/>
                <c:pt idx="0">
                  <c:v>394</c:v>
                </c:pt>
              </c:numCache>
            </c:numRef>
          </c:val>
          <c:extLst xmlns:c16r2="http://schemas.microsoft.com/office/drawing/2015/06/chart">
            <c:ext xmlns:c16="http://schemas.microsoft.com/office/drawing/2014/chart" uri="{C3380CC4-5D6E-409C-BE32-E72D297353CC}">
              <c16:uniqueId val="{00000003-76E1-49D2-B952-B5C66CC0D83A}"/>
            </c:ext>
          </c:extLst>
        </c:ser>
        <c:dLbls>
          <c:showLegendKey val="0"/>
          <c:showVal val="0"/>
          <c:showCatName val="0"/>
          <c:showSerName val="0"/>
          <c:showPercent val="0"/>
          <c:showBubbleSize val="0"/>
        </c:dLbls>
        <c:gapWidth val="219"/>
        <c:overlap val="-27"/>
        <c:axId val="185802928"/>
        <c:axId val="185803488"/>
      </c:barChart>
      <c:catAx>
        <c:axId val="185802928"/>
        <c:scaling>
          <c:orientation val="minMax"/>
        </c:scaling>
        <c:delete val="1"/>
        <c:axPos val="b"/>
        <c:numFmt formatCode="General" sourceLinked="1"/>
        <c:majorTickMark val="none"/>
        <c:minorTickMark val="none"/>
        <c:tickLblPos val="nextTo"/>
        <c:crossAx val="185803488"/>
        <c:crosses val="autoZero"/>
        <c:auto val="1"/>
        <c:lblAlgn val="ctr"/>
        <c:lblOffset val="100"/>
        <c:noMultiLvlLbl val="0"/>
      </c:catAx>
      <c:valAx>
        <c:axId val="1858034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858029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113886900501074"/>
          <c:y val="3.5684560342504709E-2"/>
          <c:w val="0.77197494631352903"/>
          <c:h val="0.5736149880280077"/>
        </c:manualLayout>
      </c:layout>
      <c:lineChart>
        <c:grouping val="standard"/>
        <c:varyColors val="0"/>
        <c:ser>
          <c:idx val="0"/>
          <c:order val="0"/>
          <c:tx>
            <c:strRef>
              <c:f>'macro-PI-con2'!$A$31:$B$31</c:f>
              <c:strCache>
                <c:ptCount val="1"/>
                <c:pt idx="0">
                  <c:v>        Personal Consumption Expenditures Millions</c:v>
                </c:pt>
              </c:strCache>
            </c:strRef>
          </c:tx>
          <c:marker>
            <c:symbol val="diamond"/>
            <c:size val="5"/>
          </c:marker>
          <c:cat>
            <c:strRef>
              <c:f>'macro-PI-con2'!$F$27:$U$27</c:f>
              <c:strCache>
                <c:ptCount val="16"/>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pt idx="14">
                  <c:v>2031</c:v>
                </c:pt>
                <c:pt idx="15">
                  <c:v>2032</c:v>
                </c:pt>
              </c:strCache>
            </c:strRef>
          </c:cat>
          <c:val>
            <c:numRef>
              <c:f>'macro-PI-con2'!$C$31:$U$31</c:f>
              <c:numCache>
                <c:formatCode>_("$"* #,##0_);_("$"* \(#,##0\);_("$"* "-"??_);_(@_)</c:formatCode>
                <c:ptCount val="16"/>
                <c:pt idx="0">
                  <c:v>46</c:v>
                </c:pt>
                <c:pt idx="1">
                  <c:v>73</c:v>
                </c:pt>
                <c:pt idx="2">
                  <c:v>136</c:v>
                </c:pt>
                <c:pt idx="3">
                  <c:v>116</c:v>
                </c:pt>
                <c:pt idx="4">
                  <c:v>128</c:v>
                </c:pt>
                <c:pt idx="5">
                  <c:v>123</c:v>
                </c:pt>
                <c:pt idx="6">
                  <c:v>123</c:v>
                </c:pt>
                <c:pt idx="7">
                  <c:v>120</c:v>
                </c:pt>
                <c:pt idx="8">
                  <c:v>116</c:v>
                </c:pt>
                <c:pt idx="9">
                  <c:v>107</c:v>
                </c:pt>
                <c:pt idx="10">
                  <c:v>105</c:v>
                </c:pt>
                <c:pt idx="11">
                  <c:v>100</c:v>
                </c:pt>
                <c:pt idx="12">
                  <c:v>98</c:v>
                </c:pt>
                <c:pt idx="13">
                  <c:v>95</c:v>
                </c:pt>
                <c:pt idx="14">
                  <c:v>94</c:v>
                </c:pt>
                <c:pt idx="15">
                  <c:v>92</c:v>
                </c:pt>
              </c:numCache>
            </c:numRef>
          </c:val>
          <c:smooth val="0"/>
          <c:extLst xmlns:c16r2="http://schemas.microsoft.com/office/drawing/2015/06/chart">
            <c:ext xmlns:c16="http://schemas.microsoft.com/office/drawing/2014/chart" uri="{C3380CC4-5D6E-409C-BE32-E72D297353CC}">
              <c16:uniqueId val="{00000000-AF5F-4C29-B903-7944774898B3}"/>
            </c:ext>
          </c:extLst>
        </c:ser>
        <c:ser>
          <c:idx val="1"/>
          <c:order val="1"/>
          <c:tx>
            <c:strRef>
              <c:f>'macro-PI-con2'!$A$33:$B$33</c:f>
              <c:strCache>
                <c:ptCount val="1"/>
                <c:pt idx="0">
                  <c:v>        Gross Private Domestic Fixed Investment Millions</c:v>
                </c:pt>
              </c:strCache>
            </c:strRef>
          </c:tx>
          <c:marker>
            <c:symbol val="square"/>
            <c:size val="5"/>
          </c:marker>
          <c:cat>
            <c:strRef>
              <c:f>'macro-PI-con2'!$F$27:$U$27</c:f>
              <c:strCache>
                <c:ptCount val="16"/>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pt idx="14">
                  <c:v>2031</c:v>
                </c:pt>
                <c:pt idx="15">
                  <c:v>2032</c:v>
                </c:pt>
              </c:strCache>
            </c:strRef>
          </c:cat>
          <c:val>
            <c:numRef>
              <c:f>'macro-PI-con2'!$C$33:$U$33</c:f>
              <c:numCache>
                <c:formatCode>_("$"* #,##0_);_("$"* \(#,##0\);_("$"* "-"??_);_(@_)</c:formatCode>
                <c:ptCount val="16"/>
                <c:pt idx="0">
                  <c:v>5</c:v>
                </c:pt>
                <c:pt idx="1">
                  <c:v>7</c:v>
                </c:pt>
                <c:pt idx="2">
                  <c:v>12</c:v>
                </c:pt>
                <c:pt idx="3">
                  <c:v>7</c:v>
                </c:pt>
                <c:pt idx="4">
                  <c:v>4</c:v>
                </c:pt>
                <c:pt idx="5">
                  <c:v>0</c:v>
                </c:pt>
                <c:pt idx="6">
                  <c:v>-5</c:v>
                </c:pt>
                <c:pt idx="7">
                  <c:v>-9</c:v>
                </c:pt>
                <c:pt idx="8">
                  <c:v>-14</c:v>
                </c:pt>
                <c:pt idx="9">
                  <c:v>-19</c:v>
                </c:pt>
                <c:pt idx="10">
                  <c:v>-23</c:v>
                </c:pt>
                <c:pt idx="11">
                  <c:v>-26</c:v>
                </c:pt>
                <c:pt idx="12">
                  <c:v>-29</c:v>
                </c:pt>
                <c:pt idx="13">
                  <c:v>-31</c:v>
                </c:pt>
                <c:pt idx="14">
                  <c:v>-33</c:v>
                </c:pt>
                <c:pt idx="15">
                  <c:v>-34</c:v>
                </c:pt>
              </c:numCache>
            </c:numRef>
          </c:val>
          <c:smooth val="0"/>
          <c:extLst xmlns:c16r2="http://schemas.microsoft.com/office/drawing/2015/06/chart">
            <c:ext xmlns:c16="http://schemas.microsoft.com/office/drawing/2014/chart" uri="{C3380CC4-5D6E-409C-BE32-E72D297353CC}">
              <c16:uniqueId val="{00000001-AF5F-4C29-B903-7944774898B3}"/>
            </c:ext>
          </c:extLst>
        </c:ser>
        <c:ser>
          <c:idx val="2"/>
          <c:order val="2"/>
          <c:tx>
            <c:strRef>
              <c:f>'macro-PI-con2'!$A$40:$B$40</c:f>
              <c:strCache>
                <c:ptCount val="1"/>
                <c:pt idx="0">
                  <c:v>        Government  Expenditures  Millions</c:v>
                </c:pt>
              </c:strCache>
            </c:strRef>
          </c:tx>
          <c:marker>
            <c:symbol val="triangle"/>
            <c:size val="5"/>
          </c:marker>
          <c:cat>
            <c:strRef>
              <c:f>'macro-PI-con2'!$F$27:$U$27</c:f>
              <c:strCache>
                <c:ptCount val="16"/>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pt idx="14">
                  <c:v>2031</c:v>
                </c:pt>
                <c:pt idx="15">
                  <c:v>2032</c:v>
                </c:pt>
              </c:strCache>
            </c:strRef>
          </c:cat>
          <c:val>
            <c:numRef>
              <c:f>'macro-PI-con2'!$C$40:$U$40</c:f>
              <c:numCache>
                <c:formatCode>_("$"* #,##0_);_("$"* \(#,##0\);_("$"* "-"??_);_(@_)</c:formatCode>
                <c:ptCount val="16"/>
                <c:pt idx="0">
                  <c:v>1</c:v>
                </c:pt>
                <c:pt idx="1">
                  <c:v>0</c:v>
                </c:pt>
                <c:pt idx="2">
                  <c:v>-1</c:v>
                </c:pt>
                <c:pt idx="3">
                  <c:v>-4</c:v>
                </c:pt>
                <c:pt idx="4">
                  <c:v>-6</c:v>
                </c:pt>
                <c:pt idx="5">
                  <c:v>-8</c:v>
                </c:pt>
                <c:pt idx="6">
                  <c:v>-10</c:v>
                </c:pt>
                <c:pt idx="7">
                  <c:v>-12</c:v>
                </c:pt>
                <c:pt idx="8">
                  <c:v>-13</c:v>
                </c:pt>
                <c:pt idx="9">
                  <c:v>-15</c:v>
                </c:pt>
                <c:pt idx="10">
                  <c:v>-16</c:v>
                </c:pt>
                <c:pt idx="11">
                  <c:v>-17</c:v>
                </c:pt>
                <c:pt idx="12">
                  <c:v>-18</c:v>
                </c:pt>
                <c:pt idx="13">
                  <c:v>-19</c:v>
                </c:pt>
                <c:pt idx="14">
                  <c:v>-19</c:v>
                </c:pt>
                <c:pt idx="15">
                  <c:v>-20</c:v>
                </c:pt>
              </c:numCache>
            </c:numRef>
          </c:val>
          <c:smooth val="0"/>
          <c:extLst xmlns:c16r2="http://schemas.microsoft.com/office/drawing/2015/06/chart">
            <c:ext xmlns:c16="http://schemas.microsoft.com/office/drawing/2014/chart" uri="{C3380CC4-5D6E-409C-BE32-E72D297353CC}">
              <c16:uniqueId val="{00000002-AF5F-4C29-B903-7944774898B3}"/>
            </c:ext>
          </c:extLst>
        </c:ser>
        <c:ser>
          <c:idx val="3"/>
          <c:order val="3"/>
          <c:tx>
            <c:strRef>
              <c:f>'macro-PI-con2'!$A$42:$B$42</c:f>
              <c:strCache>
                <c:ptCount val="1"/>
                <c:pt idx="0">
                  <c:v>        Net Export Millions</c:v>
                </c:pt>
              </c:strCache>
            </c:strRef>
          </c:tx>
          <c:cat>
            <c:strRef>
              <c:f>'macro-PI-con2'!$F$27:$U$27</c:f>
              <c:strCache>
                <c:ptCount val="16"/>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pt idx="14">
                  <c:v>2031</c:v>
                </c:pt>
                <c:pt idx="15">
                  <c:v>2032</c:v>
                </c:pt>
              </c:strCache>
            </c:strRef>
          </c:cat>
          <c:val>
            <c:numRef>
              <c:f>'macro-PI-con2'!$C$42:$U$42</c:f>
              <c:numCache>
                <c:formatCode>_("$"* #,##0_);_("$"* \(#,##0\);_("$"* "-"??_);_(@_)</c:formatCode>
                <c:ptCount val="16"/>
                <c:pt idx="0">
                  <c:v>-47</c:v>
                </c:pt>
                <c:pt idx="1">
                  <c:v>-86</c:v>
                </c:pt>
                <c:pt idx="2">
                  <c:v>-165</c:v>
                </c:pt>
                <c:pt idx="3">
                  <c:v>-170</c:v>
                </c:pt>
                <c:pt idx="4">
                  <c:v>-196</c:v>
                </c:pt>
                <c:pt idx="5">
                  <c:v>-205</c:v>
                </c:pt>
                <c:pt idx="6">
                  <c:v>-214</c:v>
                </c:pt>
                <c:pt idx="7">
                  <c:v>-219</c:v>
                </c:pt>
                <c:pt idx="8">
                  <c:v>-219</c:v>
                </c:pt>
                <c:pt idx="9">
                  <c:v>-214</c:v>
                </c:pt>
                <c:pt idx="10">
                  <c:v>-214</c:v>
                </c:pt>
                <c:pt idx="11">
                  <c:v>-211</c:v>
                </c:pt>
                <c:pt idx="12">
                  <c:v>-209</c:v>
                </c:pt>
                <c:pt idx="13">
                  <c:v>-206</c:v>
                </c:pt>
                <c:pt idx="14">
                  <c:v>-205</c:v>
                </c:pt>
                <c:pt idx="15">
                  <c:v>-202</c:v>
                </c:pt>
              </c:numCache>
            </c:numRef>
          </c:val>
          <c:smooth val="0"/>
          <c:extLst xmlns:c16r2="http://schemas.microsoft.com/office/drawing/2015/06/chart">
            <c:ext xmlns:c16="http://schemas.microsoft.com/office/drawing/2014/chart" uri="{C3380CC4-5D6E-409C-BE32-E72D297353CC}">
              <c16:uniqueId val="{00000003-AF5F-4C29-B903-7944774898B3}"/>
            </c:ext>
          </c:extLst>
        </c:ser>
        <c:dLbls>
          <c:showLegendKey val="0"/>
          <c:showVal val="0"/>
          <c:showCatName val="0"/>
          <c:showSerName val="0"/>
          <c:showPercent val="0"/>
          <c:showBubbleSize val="0"/>
        </c:dLbls>
        <c:marker val="1"/>
        <c:smooth val="0"/>
        <c:axId val="186650288"/>
        <c:axId val="186650848"/>
      </c:lineChart>
      <c:catAx>
        <c:axId val="186650288"/>
        <c:scaling>
          <c:orientation val="minMax"/>
        </c:scaling>
        <c:delete val="0"/>
        <c:axPos val="b"/>
        <c:numFmt formatCode="General" sourceLinked="0"/>
        <c:majorTickMark val="none"/>
        <c:minorTickMark val="none"/>
        <c:tickLblPos val="nextTo"/>
        <c:txPr>
          <a:bodyPr rot="-5400000" vert="horz"/>
          <a:lstStyle/>
          <a:p>
            <a:pPr>
              <a:defRPr sz="1600" b="0"/>
            </a:pPr>
            <a:endParaRPr lang="en-US"/>
          </a:p>
        </c:txPr>
        <c:crossAx val="186650848"/>
        <c:crossesAt val="-250"/>
        <c:auto val="1"/>
        <c:lblAlgn val="ctr"/>
        <c:lblOffset val="100"/>
        <c:noMultiLvlLbl val="0"/>
      </c:catAx>
      <c:valAx>
        <c:axId val="186650848"/>
        <c:scaling>
          <c:orientation val="minMax"/>
        </c:scaling>
        <c:delete val="0"/>
        <c:axPos val="l"/>
        <c:majorGridlines/>
        <c:numFmt formatCode="_(&quot;$&quot;* #,##0_);_(&quot;$&quot;* \(#,##0\);_(&quot;$&quot;* &quot;-&quot;??_);_(@_)" sourceLinked="1"/>
        <c:majorTickMark val="none"/>
        <c:minorTickMark val="none"/>
        <c:tickLblPos val="nextTo"/>
        <c:spPr>
          <a:ln w="9525">
            <a:noFill/>
          </a:ln>
        </c:spPr>
        <c:txPr>
          <a:bodyPr/>
          <a:lstStyle/>
          <a:p>
            <a:pPr>
              <a:defRPr sz="1400"/>
            </a:pPr>
            <a:endParaRPr lang="en-US"/>
          </a:p>
        </c:txPr>
        <c:crossAx val="186650288"/>
        <c:crosses val="autoZero"/>
        <c:crossBetween val="between"/>
      </c:valAx>
    </c:plotArea>
    <c:legend>
      <c:legendPos val="b"/>
      <c:legendEntry>
        <c:idx val="0"/>
        <c:txPr>
          <a:bodyPr/>
          <a:lstStyle/>
          <a:p>
            <a:pPr>
              <a:defRPr sz="1400" b="1"/>
            </a:pPr>
            <a:endParaRPr lang="en-US"/>
          </a:p>
        </c:txPr>
      </c:legendEntry>
      <c:layout>
        <c:manualLayout>
          <c:xMode val="edge"/>
          <c:yMode val="edge"/>
          <c:x val="8.0226377952755917E-2"/>
          <c:y val="0.74325623716761635"/>
          <c:w val="0.85210411198600178"/>
          <c:h val="0.23356675933546037"/>
        </c:manualLayout>
      </c:layout>
      <c:overlay val="0"/>
      <c:txPr>
        <a:bodyPr/>
        <a:lstStyle/>
        <a:p>
          <a:pPr>
            <a:defRPr sz="1400" b="1"/>
          </a:pPr>
          <a:endParaRPr lang="en-US"/>
        </a:p>
      </c:txPr>
    </c:legend>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0.46076</cdr:x>
      <cdr:y>0.38667</cdr:y>
    </cdr:from>
    <cdr:to>
      <cdr:x>0.4628</cdr:x>
      <cdr:y>0.85005</cdr:y>
    </cdr:to>
    <cdr:cxnSp macro="">
      <cdr:nvCxnSpPr>
        <cdr:cNvPr id="3" name="Straight Connector 2">
          <a:extLst xmlns:a="http://schemas.openxmlformats.org/drawingml/2006/main">
            <a:ext uri="{FF2B5EF4-FFF2-40B4-BE49-F238E27FC236}">
              <a16:creationId xmlns:a16="http://schemas.microsoft.com/office/drawing/2014/main" xmlns="" id="{1D7D670C-DBFA-4100-A7B4-89027608FC9D}"/>
            </a:ext>
          </a:extLst>
        </cdr:cNvPr>
        <cdr:cNvCxnSpPr/>
      </cdr:nvCxnSpPr>
      <cdr:spPr>
        <a:xfrm xmlns:a="http://schemas.openxmlformats.org/drawingml/2006/main" flipV="1">
          <a:off x="3370521" y="1535440"/>
          <a:ext cx="14954" cy="1840066"/>
        </a:xfrm>
        <a:prstGeom xmlns:a="http://schemas.openxmlformats.org/drawingml/2006/main" prst="line">
          <a:avLst/>
        </a:prstGeom>
        <a:ln xmlns:a="http://schemas.openxmlformats.org/drawingml/2006/main" w="127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0.85764</cdr:x>
      <cdr:y>0.23733</cdr:y>
    </cdr:from>
    <cdr:to>
      <cdr:x>0.86012</cdr:x>
      <cdr:y>0.83556</cdr:y>
    </cdr:to>
    <cdr:cxnSp macro="">
      <cdr:nvCxnSpPr>
        <cdr:cNvPr id="4" name="Straight Connector 3">
          <a:extLst xmlns:a="http://schemas.openxmlformats.org/drawingml/2006/main">
            <a:ext uri="{FF2B5EF4-FFF2-40B4-BE49-F238E27FC236}">
              <a16:creationId xmlns:a16="http://schemas.microsoft.com/office/drawing/2014/main" xmlns="" id="{C2E852BA-89A5-473D-B1CC-87ECE30C6BE3}"/>
            </a:ext>
          </a:extLst>
        </cdr:cNvPr>
        <cdr:cNvCxnSpPr/>
      </cdr:nvCxnSpPr>
      <cdr:spPr>
        <a:xfrm xmlns:a="http://schemas.openxmlformats.org/drawingml/2006/main" flipV="1">
          <a:off x="5489575" y="847726"/>
          <a:ext cx="15876" cy="2136775"/>
        </a:xfrm>
        <a:prstGeom xmlns:a="http://schemas.openxmlformats.org/drawingml/2006/main" prst="line">
          <a:avLst/>
        </a:prstGeom>
        <a:ln xmlns:a="http://schemas.openxmlformats.org/drawingml/2006/main" w="127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0.30837</cdr:x>
      <cdr:y>0.52071</cdr:y>
    </cdr:from>
    <cdr:to>
      <cdr:x>0.31105</cdr:x>
      <cdr:y>0.85015</cdr:y>
    </cdr:to>
    <cdr:cxnSp macro="">
      <cdr:nvCxnSpPr>
        <cdr:cNvPr id="6" name="Straight Connector 5">
          <a:extLst xmlns:a="http://schemas.openxmlformats.org/drawingml/2006/main">
            <a:ext uri="{FF2B5EF4-FFF2-40B4-BE49-F238E27FC236}">
              <a16:creationId xmlns:a16="http://schemas.microsoft.com/office/drawing/2014/main" xmlns="" id="{CB232735-24F5-464C-A9AA-1DBBD12DC652}"/>
            </a:ext>
          </a:extLst>
        </cdr:cNvPr>
        <cdr:cNvCxnSpPr/>
      </cdr:nvCxnSpPr>
      <cdr:spPr>
        <a:xfrm xmlns:a="http://schemas.openxmlformats.org/drawingml/2006/main" flipV="1">
          <a:off x="2255793" y="2067702"/>
          <a:ext cx="19574" cy="1308177"/>
        </a:xfrm>
        <a:prstGeom xmlns:a="http://schemas.openxmlformats.org/drawingml/2006/main" prst="line">
          <a:avLst/>
        </a:prstGeom>
        <a:ln xmlns:a="http://schemas.openxmlformats.org/drawingml/2006/main" w="127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5CB2E47-6F41-409B-AD22-834AE1EFF186}" type="datetimeFigureOut">
              <a:rPr lang="en-US" smtClean="0"/>
              <a:t>11/3/2017</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180BE5A-9D85-4716-9443-9D9E66ACB5E5}" type="slidenum">
              <a:rPr lang="en-US" smtClean="0"/>
              <a:t>‹#›</a:t>
            </a:fld>
            <a:endParaRPr lang="en-US" dirty="0"/>
          </a:p>
        </p:txBody>
      </p:sp>
    </p:spTree>
    <p:extLst>
      <p:ext uri="{BB962C8B-B14F-4D97-AF65-F5344CB8AC3E}">
        <p14:creationId xmlns:p14="http://schemas.microsoft.com/office/powerpoint/2010/main" val="37887826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AD6744A-403D-42A1-BFE7-61DA46EE7C6C}" type="datetimeFigureOut">
              <a:rPr lang="en-US" smtClean="0"/>
              <a:t>11/3/2017</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1E05635-4EFD-4447-A451-86C57984FA89}" type="slidenum">
              <a:rPr lang="en-US" smtClean="0"/>
              <a:t>‹#›</a:t>
            </a:fld>
            <a:endParaRPr lang="en-US" dirty="0"/>
          </a:p>
        </p:txBody>
      </p:sp>
    </p:spTree>
    <p:extLst>
      <p:ext uri="{BB962C8B-B14F-4D97-AF65-F5344CB8AC3E}">
        <p14:creationId xmlns:p14="http://schemas.microsoft.com/office/powerpoint/2010/main" val="1206602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E05635-4EFD-4447-A451-86C57984FA89}" type="slidenum">
              <a:rPr lang="en-US" smtClean="0"/>
              <a:t>1</a:t>
            </a:fld>
            <a:endParaRPr lang="en-US" dirty="0"/>
          </a:p>
        </p:txBody>
      </p:sp>
    </p:spTree>
    <p:extLst>
      <p:ext uri="{BB962C8B-B14F-4D97-AF65-F5344CB8AC3E}">
        <p14:creationId xmlns:p14="http://schemas.microsoft.com/office/powerpoint/2010/main" val="3529833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E05635-4EFD-4447-A451-86C57984FA89}" type="slidenum">
              <a:rPr lang="en-US" smtClean="0"/>
              <a:t>2</a:t>
            </a:fld>
            <a:endParaRPr lang="en-US" dirty="0"/>
          </a:p>
        </p:txBody>
      </p:sp>
    </p:spTree>
    <p:extLst>
      <p:ext uri="{BB962C8B-B14F-4D97-AF65-F5344CB8AC3E}">
        <p14:creationId xmlns:p14="http://schemas.microsoft.com/office/powerpoint/2010/main" val="1285952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E05635-4EFD-4447-A451-86C57984FA89}" type="slidenum">
              <a:rPr lang="en-US" smtClean="0"/>
              <a:t>3</a:t>
            </a:fld>
            <a:endParaRPr lang="en-US" dirty="0"/>
          </a:p>
        </p:txBody>
      </p:sp>
    </p:spTree>
    <p:extLst>
      <p:ext uri="{BB962C8B-B14F-4D97-AF65-F5344CB8AC3E}">
        <p14:creationId xmlns:p14="http://schemas.microsoft.com/office/powerpoint/2010/main" val="192117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04155B-1152-47D9-B03E-D64A8653D985}" type="slidenum">
              <a:rPr lang="en-US" smtClean="0"/>
              <a:t>15</a:t>
            </a:fld>
            <a:endParaRPr lang="en-US"/>
          </a:p>
        </p:txBody>
      </p:sp>
    </p:spTree>
    <p:extLst>
      <p:ext uri="{BB962C8B-B14F-4D97-AF65-F5344CB8AC3E}">
        <p14:creationId xmlns:p14="http://schemas.microsoft.com/office/powerpoint/2010/main" val="3142233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bwMode="grayWhite">
          <a:xfrm>
            <a:off x="83909" y="1449304"/>
            <a:ext cx="12028716" cy="1527349"/>
          </a:xfrm>
          <a:prstGeom prst="rect">
            <a:avLst/>
          </a:prstGeom>
          <a:solidFill>
            <a:schemeClr val="accent1">
              <a:lumMod val="7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chemeClr val="bg1"/>
                </a:solidFill>
              </a:defRPr>
            </a:lvl1pPr>
          </a:lstStyle>
          <a:p>
            <a:r>
              <a:rPr kumimoji="0" lang="en-US"/>
              <a:t>Click to edit Master title style</a:t>
            </a:r>
            <a:endParaRPr kumimoji="0" lang="en-US" dirty="0"/>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29" name="Slide Number Placeholder 28"/>
          <p:cNvSpPr>
            <a:spLocks noGrp="1"/>
          </p:cNvSpPr>
          <p:nvPr>
            <p:ph type="sldNum" sz="quarter" idx="12"/>
          </p:nvPr>
        </p:nvSpPr>
        <p:spPr>
          <a:solidFill>
            <a:schemeClr val="accent1">
              <a:lumMod val="75000"/>
            </a:schemeClr>
          </a:solidFill>
        </p:spPr>
        <p:txBody>
          <a:bodyPr lIns="0" tIns="0" rIns="0" bIns="0">
            <a:noAutofit/>
          </a:bodyPr>
          <a:lstStyle>
            <a:lvl1pPr>
              <a:defRPr sz="1400">
                <a:solidFill>
                  <a:srgbClr val="FFFFFF"/>
                </a:solidFill>
              </a:defRPr>
            </a:lvl1pPr>
          </a:lstStyle>
          <a:p>
            <a:fld id="{401CF334-2D5C-4859-84A6-CA7E6E43FAEB}" type="slidenum">
              <a:rPr lang="en-US" smtClean="0"/>
              <a:t>‹#›</a:t>
            </a:fld>
            <a:endParaRPr lang="en-US" dirty="0"/>
          </a:p>
        </p:txBody>
      </p:sp>
      <p:sp>
        <p:nvSpPr>
          <p:cNvPr id="17" name="Footer Placeholder 16"/>
          <p:cNvSpPr>
            <a:spLocks noGrp="1"/>
          </p:cNvSpPr>
          <p:nvPr>
            <p:ph type="ftr" sz="quarter" idx="11"/>
          </p:nvPr>
        </p:nvSpPr>
        <p:spPr/>
        <p:txBody>
          <a:bodyPr/>
          <a:lstStyle/>
          <a:p>
            <a:r>
              <a:rPr lang="en-US" dirty="0"/>
              <a:t>Add a footer</a:t>
            </a:r>
          </a:p>
        </p:txBody>
      </p:sp>
      <p:sp>
        <p:nvSpPr>
          <p:cNvPr id="28" name="Date Placeholder 27"/>
          <p:cNvSpPr>
            <a:spLocks noGrp="1"/>
          </p:cNvSpPr>
          <p:nvPr>
            <p:ph type="dt" sz="half" idx="10"/>
          </p:nvPr>
        </p:nvSpPr>
        <p:spPr/>
        <p:txBody>
          <a:bodyPr/>
          <a:lstStyle/>
          <a:p>
            <a:fld id="{F859B042-5677-4E95-BB4A-6871FAF68DED}" type="datetime1">
              <a:rPr lang="en-US" smtClean="0"/>
              <a:t>11/3/2017</a:t>
            </a:fld>
            <a:endParaRPr lang="en-US" dirty="0"/>
          </a:p>
        </p:txBody>
      </p:sp>
    </p:spTree>
    <p:extLst>
      <p:ext uri="{BB962C8B-B14F-4D97-AF65-F5344CB8AC3E}">
        <p14:creationId xmlns:p14="http://schemas.microsoft.com/office/powerpoint/2010/main" val="2400697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14AEB8D1-5A27-49F3-B0D4-FAC27FCC64FE}" type="datetime1">
              <a:rPr lang="en-US" smtClean="0"/>
              <a:t>11/3/2017</a:t>
            </a:fld>
            <a:endParaRPr lang="en-US" dirty="0"/>
          </a:p>
        </p:txBody>
      </p:sp>
    </p:spTree>
    <p:extLst>
      <p:ext uri="{BB962C8B-B14F-4D97-AF65-F5344CB8AC3E}">
        <p14:creationId xmlns:p14="http://schemas.microsoft.com/office/powerpoint/2010/main" val="3207736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DAA8F5E-418C-47D0-9545-AEE576C6DAC9}" type="datetime1">
              <a:rPr lang="en-US" smtClean="0"/>
              <a:t>11/3/2017</a:t>
            </a:fld>
            <a:endParaRPr lang="en-US" dirty="0"/>
          </a:p>
        </p:txBody>
      </p:sp>
    </p:spTree>
    <p:extLst>
      <p:ext uri="{BB962C8B-B14F-4D97-AF65-F5344CB8AC3E}">
        <p14:creationId xmlns:p14="http://schemas.microsoft.com/office/powerpoint/2010/main" val="3923587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1B572CB9-5966-4AA4-BBE6-EB8C594926FB}" type="datetime1">
              <a:rPr lang="en-US" smtClean="0"/>
              <a:t>11/3/2017</a:t>
            </a:fld>
            <a:endParaRPr lang="en-US" dirty="0"/>
          </a:p>
        </p:txBody>
      </p:sp>
    </p:spTree>
    <p:extLst>
      <p:ext uri="{BB962C8B-B14F-4D97-AF65-F5344CB8AC3E}">
        <p14:creationId xmlns:p14="http://schemas.microsoft.com/office/powerpoint/2010/main" val="1316439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a:xfrm flipV="1">
            <a:off x="92550" y="2376830"/>
            <a:ext cx="12018020" cy="91440"/>
          </a:xfrm>
          <a:prstGeom prst="rect">
            <a:avLst/>
          </a:prstGeom>
          <a:solidFill>
            <a:schemeClr val="accent1">
              <a:lumMod val="7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a:t>Click to edit Master title style</a:t>
            </a:r>
            <a:endParaRPr kumimoji="0" lang="en-US" dirty="0"/>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6" name="Slide Number Placeholder 5"/>
          <p:cNvSpPr>
            <a:spLocks noGrp="1"/>
          </p:cNvSpPr>
          <p:nvPr>
            <p:ph type="sldNum" sz="quarter" idx="12"/>
          </p:nvPr>
        </p:nvSpPr>
        <p:spPr>
          <a:xfrm>
            <a:off x="195072" y="6208776"/>
            <a:ext cx="609600" cy="457200"/>
          </a:xfrm>
        </p:spPr>
        <p:txBody>
          <a:bodyPr/>
          <a:lstStyle/>
          <a:p>
            <a:fld id="{401CF334-2D5C-4859-84A6-CA7E6E43FAEB}" type="slidenum">
              <a:rPr lang="en-US" smtClean="0"/>
              <a:t>‹#›</a:t>
            </a:fld>
            <a:endParaRPr lang="en-US" dirty="0"/>
          </a:p>
        </p:txBody>
      </p:sp>
      <p:sp>
        <p:nvSpPr>
          <p:cNvPr id="5" name="Footer Placeholder 4"/>
          <p:cNvSpPr>
            <a:spLocks noGrp="1"/>
          </p:cNvSpPr>
          <p:nvPr>
            <p:ph type="ftr" sz="quarter" idx="11"/>
          </p:nvPr>
        </p:nvSpPr>
        <p:spPr>
          <a:xfrm>
            <a:off x="1066800" y="6172200"/>
            <a:ext cx="5334000" cy="457200"/>
          </a:xfrm>
        </p:spPr>
        <p:txBody>
          <a:bodyPr/>
          <a:lstStyle/>
          <a:p>
            <a:r>
              <a:rPr lang="en-US" dirty="0"/>
              <a:t>Add a footer</a:t>
            </a:r>
          </a:p>
        </p:txBody>
      </p:sp>
      <p:sp>
        <p:nvSpPr>
          <p:cNvPr id="4" name="Date Placeholder 3"/>
          <p:cNvSpPr>
            <a:spLocks noGrp="1"/>
          </p:cNvSpPr>
          <p:nvPr>
            <p:ph type="dt" sz="half" idx="10"/>
          </p:nvPr>
        </p:nvSpPr>
        <p:spPr/>
        <p:txBody>
          <a:bodyPr/>
          <a:lstStyle/>
          <a:p>
            <a:fld id="{AF6BAA4E-F43D-4876-BFBD-31A7B29E155C}" type="datetime1">
              <a:rPr lang="en-US" smtClean="0"/>
              <a:t>11/3/2017</a:t>
            </a:fld>
            <a:endParaRPr lang="en-US" dirty="0"/>
          </a:p>
        </p:txBody>
      </p:sp>
    </p:spTree>
    <p:extLst>
      <p:ext uri="{BB962C8B-B14F-4D97-AF65-F5344CB8AC3E}">
        <p14:creationId xmlns:p14="http://schemas.microsoft.com/office/powerpoint/2010/main" val="2908226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2713F146-1B45-49AD-B899-233CDF34647C}" type="datetime1">
              <a:rPr lang="en-US" smtClean="0"/>
              <a:t>11/3/2017</a:t>
            </a:fld>
            <a:endParaRPr lang="en-US" dirty="0"/>
          </a:p>
        </p:txBody>
      </p:sp>
    </p:spTree>
    <p:extLst>
      <p:ext uri="{BB962C8B-B14F-4D97-AF65-F5344CB8AC3E}">
        <p14:creationId xmlns:p14="http://schemas.microsoft.com/office/powerpoint/2010/main" val="365849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lumMod val="75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lumMod val="75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18B21D9D-F2D4-48F6-A3A6-D41E803EE494}" type="datetime1">
              <a:rPr lang="en-US" smtClean="0"/>
              <a:t>11/3/2017</a:t>
            </a:fld>
            <a:endParaRPr lang="en-US" dirty="0"/>
          </a:p>
        </p:txBody>
      </p:sp>
    </p:spTree>
    <p:extLst>
      <p:ext uri="{BB962C8B-B14F-4D97-AF65-F5344CB8AC3E}">
        <p14:creationId xmlns:p14="http://schemas.microsoft.com/office/powerpoint/2010/main" val="911274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A0C4111D-4CDB-4DEE-9160-46C5672FFA11}" type="datetime1">
              <a:rPr lang="en-US" smtClean="0"/>
              <a:t>11/3/2017</a:t>
            </a:fld>
            <a:endParaRPr lang="en-US" dirty="0"/>
          </a:p>
        </p:txBody>
      </p:sp>
    </p:spTree>
    <p:extLst>
      <p:ext uri="{BB962C8B-B14F-4D97-AF65-F5344CB8AC3E}">
        <p14:creationId xmlns:p14="http://schemas.microsoft.com/office/powerpoint/2010/main" val="161307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43920011-272B-4849-B33C-D5373B07FC38}" type="datetime1">
              <a:rPr lang="en-US" smtClean="0"/>
              <a:t>11/3/2017</a:t>
            </a:fld>
            <a:endParaRPr lang="en-US" dirty="0"/>
          </a:p>
        </p:txBody>
      </p:sp>
    </p:spTree>
    <p:extLst>
      <p:ext uri="{BB962C8B-B14F-4D97-AF65-F5344CB8AC3E}">
        <p14:creationId xmlns:p14="http://schemas.microsoft.com/office/powerpoint/2010/main" val="711557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a:t>Click to edit Master title style</a:t>
            </a:r>
            <a:endParaRPr kumimoji="0" lang="en-US" dirty="0"/>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63E85252-2075-4C7E-9A34-4C3E2705BE15}" type="datetime1">
              <a:rPr lang="en-US" smtClean="0"/>
              <a:t>11/3/2017</a:t>
            </a:fld>
            <a:endParaRPr lang="en-US" dirty="0"/>
          </a:p>
        </p:txBody>
      </p:sp>
    </p:spTree>
    <p:extLst>
      <p:ext uri="{BB962C8B-B14F-4D97-AF65-F5344CB8AC3E}">
        <p14:creationId xmlns:p14="http://schemas.microsoft.com/office/powerpoint/2010/main" val="3566269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flipV="1">
            <a:off x="91076" y="4683555"/>
            <a:ext cx="12009120" cy="91440"/>
          </a:xfrm>
          <a:prstGeom prst="rect">
            <a:avLst/>
          </a:prstGeom>
          <a:solidFill>
            <a:schemeClr val="accent1">
              <a:lumMod val="7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a:t>Click to edit Master title style</a:t>
            </a:r>
            <a:endParaRPr kumimoji="0" lang="en-US" dirty="0"/>
          </a:p>
        </p:txBody>
      </p:sp>
      <p:sp>
        <p:nvSpPr>
          <p:cNvPr id="3" name="Picture Placeholder 2" descr="An empty placeholder to add an image. Click on the placeholder and select the image that you wish to add"/>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7" name="Slide Number Placeholder 6"/>
          <p:cNvSpPr>
            <a:spLocks noGrp="1"/>
          </p:cNvSpPr>
          <p:nvPr>
            <p:ph type="sldNum" sz="quarter" idx="12"/>
          </p:nvPr>
        </p:nvSpPr>
        <p:spPr>
          <a:xfrm>
            <a:off x="195072" y="6208776"/>
            <a:ext cx="609600" cy="457200"/>
          </a:xfrm>
        </p:spPr>
        <p:txBody>
          <a:bodyPr/>
          <a:lstStyle/>
          <a:p>
            <a:fld id="{401CF334-2D5C-4859-84A6-CA7E6E43FAEB}" type="slidenum">
              <a:rPr lang="en-US" smtClean="0"/>
              <a:t>‹#›</a:t>
            </a:fld>
            <a:endParaRPr lang="en-US" dirty="0"/>
          </a:p>
        </p:txBody>
      </p:sp>
      <p:sp>
        <p:nvSpPr>
          <p:cNvPr id="6" name="Footer Placeholder 5"/>
          <p:cNvSpPr>
            <a:spLocks noGrp="1"/>
          </p:cNvSpPr>
          <p:nvPr>
            <p:ph type="ftr" sz="quarter" idx="11"/>
          </p:nvPr>
        </p:nvSpPr>
        <p:spPr>
          <a:xfrm>
            <a:off x="1219200" y="6172200"/>
            <a:ext cx="5181600" cy="457200"/>
          </a:xfrm>
        </p:spPr>
        <p:txBody>
          <a:bodyPr/>
          <a:lstStyle/>
          <a:p>
            <a:r>
              <a:rPr lang="en-US" dirty="0"/>
              <a:t>Add a footer</a:t>
            </a:r>
          </a:p>
        </p:txBody>
      </p:sp>
      <p:sp>
        <p:nvSpPr>
          <p:cNvPr id="5" name="Date Placeholder 4"/>
          <p:cNvSpPr>
            <a:spLocks noGrp="1"/>
          </p:cNvSpPr>
          <p:nvPr>
            <p:ph type="dt" sz="half" idx="10"/>
          </p:nvPr>
        </p:nvSpPr>
        <p:spPr/>
        <p:txBody>
          <a:bodyPr/>
          <a:lstStyle/>
          <a:p>
            <a:fld id="{8446D823-3D45-4B9B-9E8F-FB58804E66F7}" type="datetime1">
              <a:rPr lang="en-US" smtClean="0"/>
              <a:t>11/3/2017</a:t>
            </a:fld>
            <a:endParaRPr lang="en-US" dirty="0"/>
          </a:p>
        </p:txBody>
      </p:sp>
    </p:spTree>
    <p:extLst>
      <p:ext uri="{BB962C8B-B14F-4D97-AF65-F5344CB8AC3E}">
        <p14:creationId xmlns:p14="http://schemas.microsoft.com/office/powerpoint/2010/main" val="3726577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3">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a:t>Click to edit Master title style</a:t>
            </a:r>
            <a:endParaRPr kumimoji="0" lang="en-US" dirty="0"/>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lumMod val="75000"/>
            </a:schemeClr>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01CF334-2D5C-4859-84A6-CA7E6E43FAEB}" type="slidenum">
              <a:rPr lang="en-US" smtClean="0"/>
              <a:t>‹#›</a:t>
            </a:fld>
            <a:endParaRPr lang="en-US" dirty="0"/>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r>
              <a:rPr lang="en-US" dirty="0"/>
              <a:t>Add a footer</a:t>
            </a:r>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4BC0BCD1-7D69-4B16-9ACA-E413F76B098E}" type="datetime1">
              <a:rPr lang="en-US" smtClean="0"/>
              <a:t>11/3/2017</a:t>
            </a:fld>
            <a:endParaRPr lang="en-US" dirty="0"/>
          </a:p>
        </p:txBody>
      </p:sp>
    </p:spTree>
    <p:extLst>
      <p:ext uri="{BB962C8B-B14F-4D97-AF65-F5344CB8AC3E}">
        <p14:creationId xmlns:p14="http://schemas.microsoft.com/office/powerpoint/2010/main" val="39309707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lumMod val="75000"/>
          </a:schemeClr>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lumMod val="75000"/>
          </a:schemeClr>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lumMod val="60000"/>
            <a:lumOff val="4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lumMod val="75000"/>
          </a:schemeClr>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lumMod val="75000"/>
          </a:schemeClr>
        </a:buClr>
        <a:buChar char="•"/>
        <a:defRPr kumimoji="0" sz="1800" kern="1200">
          <a:solidFill>
            <a:schemeClr val="tx1"/>
          </a:solidFill>
          <a:latin typeface="+mn-lt"/>
          <a:ea typeface="+mn-ea"/>
          <a:cs typeface="+mn-cs"/>
        </a:defRPr>
      </a:lvl8pPr>
      <a:lvl9pPr marL="2526030" indent="-285750" algn="l" rtl="0" eaLnBrk="1" latinLnBrk="0" hangingPunct="1">
        <a:spcBef>
          <a:spcPts val="370"/>
        </a:spcBef>
        <a:buClr>
          <a:schemeClr val="accent3">
            <a:lumMod val="50000"/>
          </a:schemeClr>
        </a:buClr>
        <a:buFont typeface="Arial" panose="020B0604020202020204" pitchFamily="34" charset="0"/>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93059" y="1523861"/>
            <a:ext cx="10972800" cy="1470025"/>
          </a:xfrm>
        </p:spPr>
        <p:txBody>
          <a:bodyPr>
            <a:normAutofit fontScale="90000"/>
          </a:bodyPr>
          <a:lstStyle/>
          <a:p>
            <a:r>
              <a:rPr lang="en-US" dirty="0"/>
              <a:t>$15 Minimum Wage Policy: </a:t>
            </a:r>
            <a:br>
              <a:rPr lang="en-US" dirty="0"/>
            </a:br>
            <a:r>
              <a:rPr lang="en-US" dirty="0"/>
              <a:t>The Effect on Workers and a Work-Based Safety Net</a:t>
            </a:r>
          </a:p>
        </p:txBody>
      </p:sp>
      <p:sp>
        <p:nvSpPr>
          <p:cNvPr id="4" name="Subtitle 3"/>
          <p:cNvSpPr>
            <a:spLocks noGrp="1"/>
          </p:cNvSpPr>
          <p:nvPr>
            <p:ph type="subTitle" idx="1"/>
          </p:nvPr>
        </p:nvSpPr>
        <p:spPr>
          <a:xfrm>
            <a:off x="1199454" y="3094075"/>
            <a:ext cx="9318172" cy="3629454"/>
          </a:xfrm>
        </p:spPr>
        <p:txBody>
          <a:bodyPr>
            <a:normAutofit fontScale="85000" lnSpcReduction="20000"/>
          </a:bodyPr>
          <a:lstStyle/>
          <a:p>
            <a:r>
              <a:rPr lang="en-US" sz="3100" dirty="0"/>
              <a:t>Fahad Fahimullah </a:t>
            </a:r>
          </a:p>
          <a:p>
            <a:r>
              <a:rPr lang="en-US" sz="3100" dirty="0"/>
              <a:t>Yi Geng </a:t>
            </a:r>
          </a:p>
          <a:p>
            <a:r>
              <a:rPr lang="en-US" sz="3100" dirty="0"/>
              <a:t>Bradley Hardy </a:t>
            </a:r>
          </a:p>
          <a:p>
            <a:r>
              <a:rPr lang="en-US" sz="3100" dirty="0"/>
              <a:t>Daniel Muhammad </a:t>
            </a:r>
          </a:p>
          <a:p>
            <a:r>
              <a:rPr lang="en-US" sz="3100" dirty="0"/>
              <a:t>Jeffrey Wilkins</a:t>
            </a:r>
          </a:p>
          <a:p>
            <a:endParaRPr lang="en-US" dirty="0"/>
          </a:p>
          <a:p>
            <a:r>
              <a:rPr lang="en-US" dirty="0"/>
              <a:t>NTA Conference</a:t>
            </a:r>
          </a:p>
          <a:p>
            <a:r>
              <a:rPr lang="en-US" dirty="0"/>
              <a:t>November 11</a:t>
            </a:r>
            <a:r>
              <a:rPr lang="en-US" baseline="30000" dirty="0"/>
              <a:t>th</a:t>
            </a:r>
            <a:r>
              <a:rPr lang="en-US" dirty="0"/>
              <a:t>, 2017</a:t>
            </a:r>
          </a:p>
          <a:p>
            <a:endParaRPr lang="en-US" dirty="0"/>
          </a:p>
          <a:p>
            <a:r>
              <a:rPr lang="en-US" sz="1600" dirty="0"/>
              <a:t>Office of Revenue Analysis – District of Columbia Government</a:t>
            </a:r>
          </a:p>
        </p:txBody>
      </p:sp>
      <p:pic>
        <p:nvPicPr>
          <p:cNvPr id="6" name="Picture 5" descr="Image result for washington dc fla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11777">
            <a:off x="9687206" y="4381982"/>
            <a:ext cx="1924001" cy="1892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6073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Results</a:t>
            </a:r>
          </a:p>
        </p:txBody>
      </p:sp>
      <p:graphicFrame>
        <p:nvGraphicFramePr>
          <p:cNvPr id="5" name="Content Placeholder 5"/>
          <p:cNvGraphicFramePr>
            <a:graphicFrameLocks/>
          </p:cNvGraphicFramePr>
          <p:nvPr>
            <p:extLst>
              <p:ext uri="{D42A27DB-BD31-4B8C-83A1-F6EECF244321}">
                <p14:modId xmlns:p14="http://schemas.microsoft.com/office/powerpoint/2010/main" val="787402053"/>
              </p:ext>
            </p:extLst>
          </p:nvPr>
        </p:nvGraphicFramePr>
        <p:xfrm>
          <a:off x="3519377" y="1222744"/>
          <a:ext cx="8063023" cy="507350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16958" y="2137722"/>
            <a:ext cx="4040372" cy="1200329"/>
          </a:xfrm>
          <a:prstGeom prst="rect">
            <a:avLst/>
          </a:prstGeom>
          <a:noFill/>
          <a:ln>
            <a:solidFill>
              <a:schemeClr val="bg2"/>
            </a:solidFill>
          </a:ln>
        </p:spPr>
        <p:txBody>
          <a:bodyPr wrap="square" rtlCol="0" anchor="ctr" anchorCtr="1">
            <a:spAutoFit/>
          </a:bodyPr>
          <a:lstStyle/>
          <a:p>
            <a:pPr marL="342900" indent="-342900">
              <a:buClr>
                <a:schemeClr val="accent2">
                  <a:lumMod val="75000"/>
                </a:schemeClr>
              </a:buClr>
              <a:buFont typeface="Arial" panose="020B0604020202020204" pitchFamily="34" charset="0"/>
              <a:buChar char="•"/>
            </a:pPr>
            <a:r>
              <a:rPr lang="en-US" sz="2400" dirty="0"/>
              <a:t>This chart shows the job loss impact on all DC workers</a:t>
            </a:r>
          </a:p>
        </p:txBody>
      </p:sp>
      <p:sp>
        <p:nvSpPr>
          <p:cNvPr id="7" name="Slide Number Placeholder 6"/>
          <p:cNvSpPr>
            <a:spLocks noGrp="1"/>
          </p:cNvSpPr>
          <p:nvPr>
            <p:ph type="sldNum" sz="quarter" idx="12"/>
          </p:nvPr>
        </p:nvSpPr>
        <p:spPr/>
        <p:txBody>
          <a:bodyPr/>
          <a:lstStyle/>
          <a:p>
            <a:fld id="{401CF334-2D5C-4859-84A6-CA7E6E43FAEB}" type="slidenum">
              <a:rPr lang="en-US" smtClean="0"/>
              <a:t>10</a:t>
            </a:fld>
            <a:endParaRPr lang="en-US" dirty="0"/>
          </a:p>
        </p:txBody>
      </p:sp>
    </p:spTree>
    <p:extLst>
      <p:ext uri="{BB962C8B-B14F-4D97-AF65-F5344CB8AC3E}">
        <p14:creationId xmlns:p14="http://schemas.microsoft.com/office/powerpoint/2010/main" val="1980976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How is the Higher Minimum Wage Financed?</a:t>
            </a:r>
          </a:p>
        </p:txBody>
      </p:sp>
      <p:sp>
        <p:nvSpPr>
          <p:cNvPr id="8" name="TextBox 7"/>
          <p:cNvSpPr txBox="1"/>
          <p:nvPr/>
        </p:nvSpPr>
        <p:spPr>
          <a:xfrm>
            <a:off x="399066" y="4737004"/>
            <a:ext cx="5170462" cy="400110"/>
          </a:xfrm>
          <a:prstGeom prst="rect">
            <a:avLst/>
          </a:prstGeom>
          <a:noFill/>
        </p:spPr>
        <p:txBody>
          <a:bodyPr wrap="square" rtlCol="0">
            <a:spAutoFit/>
          </a:bodyPr>
          <a:lstStyle/>
          <a:p>
            <a:pPr marL="285750" marR="0" lvl="0" indent="-285750" defTabSz="914400" eaLnBrk="1" fontAlgn="auto" latinLnBrk="0" hangingPunct="1">
              <a:lnSpc>
                <a:spcPct val="100000"/>
              </a:lnSpc>
              <a:spcBef>
                <a:spcPts val="0"/>
              </a:spcBef>
              <a:spcAft>
                <a:spcPts val="0"/>
              </a:spcAft>
              <a:buClr>
                <a:schemeClr val="accent2">
                  <a:lumMod val="75000"/>
                </a:schemeClr>
              </a:buClr>
              <a:buSzTx/>
              <a:buFont typeface="Arial" panose="020B0604020202020204" pitchFamily="34" charset="0"/>
              <a:buChar char="•"/>
              <a:tabLst/>
              <a:defRPr/>
            </a:pPr>
            <a:r>
              <a:rPr kumimoji="0" lang="en-US" sz="2000" b="0" i="0" u="none" strike="noStrike" kern="0" cap="none" spc="0" normalizeH="0" baseline="0" noProof="0" dirty="0">
                <a:ln>
                  <a:noFill/>
                </a:ln>
                <a:solidFill>
                  <a:srgbClr val="2F2B20"/>
                </a:solidFill>
                <a:effectLst/>
                <a:uLnTx/>
                <a:uFillTx/>
              </a:rPr>
              <a:t>The </a:t>
            </a:r>
            <a:r>
              <a:rPr kumimoji="0" lang="en-US" sz="2000" b="1" i="0" u="none" strike="noStrike" kern="0" cap="none" spc="0" normalizeH="0" baseline="0" noProof="0" dirty="0">
                <a:ln>
                  <a:noFill/>
                </a:ln>
                <a:solidFill>
                  <a:srgbClr val="2F2B20"/>
                </a:solidFill>
                <a:effectLst/>
                <a:uLnTx/>
                <a:uFillTx/>
              </a:rPr>
              <a:t>Net Effect</a:t>
            </a:r>
            <a:r>
              <a:rPr kumimoji="0" lang="en-US" sz="2000" b="0" i="0" u="none" strike="noStrike" kern="0" cap="none" spc="0" normalizeH="0" baseline="0" noProof="0" dirty="0">
                <a:ln>
                  <a:noFill/>
                </a:ln>
                <a:solidFill>
                  <a:srgbClr val="2F2B20"/>
                </a:solidFill>
                <a:effectLst/>
                <a:uLnTx/>
                <a:uFillTx/>
              </a:rPr>
              <a:t> on Wages is $394</a:t>
            </a:r>
            <a:r>
              <a:rPr lang="en-US" sz="2000" kern="0" dirty="0">
                <a:solidFill>
                  <a:srgbClr val="2F2B20"/>
                </a:solidFill>
              </a:rPr>
              <a:t>mm </a:t>
            </a:r>
            <a:r>
              <a:rPr kumimoji="0" lang="en-US" sz="2000" b="0" i="0" u="none" strike="noStrike" kern="0" cap="none" spc="0" normalizeH="0" baseline="0" noProof="0" dirty="0">
                <a:ln>
                  <a:noFill/>
                </a:ln>
                <a:solidFill>
                  <a:srgbClr val="2F2B20"/>
                </a:solidFill>
                <a:effectLst/>
                <a:uLnTx/>
                <a:uFillTx/>
              </a:rPr>
              <a:t>in 2021</a:t>
            </a:r>
          </a:p>
        </p:txBody>
      </p:sp>
      <p:sp>
        <p:nvSpPr>
          <p:cNvPr id="9" name="TextBox 8"/>
          <p:cNvSpPr txBox="1"/>
          <p:nvPr/>
        </p:nvSpPr>
        <p:spPr>
          <a:xfrm>
            <a:off x="5865825" y="4737004"/>
            <a:ext cx="5878871" cy="400110"/>
          </a:xfrm>
          <a:prstGeom prst="rect">
            <a:avLst/>
          </a:prstGeom>
          <a:noFill/>
        </p:spPr>
        <p:txBody>
          <a:bodyPr wrap="square" rtlCol="0">
            <a:spAutoFit/>
          </a:bodyPr>
          <a:lstStyle/>
          <a:p>
            <a:pPr marL="285750" indent="-285750">
              <a:buClr>
                <a:schemeClr val="accent2">
                  <a:lumMod val="75000"/>
                </a:schemeClr>
              </a:buClr>
              <a:buFont typeface="Arial" panose="020B0604020202020204" pitchFamily="34" charset="0"/>
              <a:buChar char="•"/>
            </a:pPr>
            <a:r>
              <a:rPr lang="en-US" sz="2000" dirty="0"/>
              <a:t>The </a:t>
            </a:r>
            <a:r>
              <a:rPr lang="en-US" sz="2000" b="1" dirty="0"/>
              <a:t>Net Increase</a:t>
            </a:r>
            <a:r>
              <a:rPr lang="en-US" sz="2000" dirty="0"/>
              <a:t> in Business Costs $129mm in 2021</a:t>
            </a:r>
          </a:p>
        </p:txBody>
      </p:sp>
      <p:sp>
        <p:nvSpPr>
          <p:cNvPr id="10" name="Slide Number Placeholder 9"/>
          <p:cNvSpPr>
            <a:spLocks noGrp="1"/>
          </p:cNvSpPr>
          <p:nvPr>
            <p:ph type="sldNum" sz="quarter" idx="12"/>
          </p:nvPr>
        </p:nvSpPr>
        <p:spPr/>
        <p:txBody>
          <a:bodyPr/>
          <a:lstStyle/>
          <a:p>
            <a:fld id="{401CF334-2D5C-4859-84A6-CA7E6E43FAEB}" type="slidenum">
              <a:rPr lang="en-US" smtClean="0"/>
              <a:t>11</a:t>
            </a:fld>
            <a:endParaRPr lang="en-US" dirty="0"/>
          </a:p>
        </p:txBody>
      </p:sp>
      <p:graphicFrame>
        <p:nvGraphicFramePr>
          <p:cNvPr id="11" name="Chart 10"/>
          <p:cNvGraphicFramePr>
            <a:graphicFrameLocks/>
          </p:cNvGraphicFramePr>
          <p:nvPr>
            <p:extLst>
              <p:ext uri="{D42A27DB-BD31-4B8C-83A1-F6EECF244321}">
                <p14:modId xmlns:p14="http://schemas.microsoft.com/office/powerpoint/2010/main" val="4207892253"/>
              </p:ext>
            </p:extLst>
          </p:nvPr>
        </p:nvGraphicFramePr>
        <p:xfrm>
          <a:off x="5996454" y="1417638"/>
          <a:ext cx="5427608" cy="331936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a:graphicFrameLocks/>
          </p:cNvGraphicFramePr>
          <p:nvPr>
            <p:extLst>
              <p:ext uri="{D42A27DB-BD31-4B8C-83A1-F6EECF244321}">
                <p14:modId xmlns:p14="http://schemas.microsoft.com/office/powerpoint/2010/main" val="3207190131"/>
              </p:ext>
            </p:extLst>
          </p:nvPr>
        </p:nvGraphicFramePr>
        <p:xfrm>
          <a:off x="610551" y="1417638"/>
          <a:ext cx="5255273" cy="33193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15000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Effect on EITC Recipients </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2398" y="1174467"/>
            <a:ext cx="5179602" cy="2746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33301" y="2373640"/>
            <a:ext cx="222885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Box 2"/>
          <p:cNvSpPr txBox="1">
            <a:spLocks noChangeArrowheads="1"/>
          </p:cNvSpPr>
          <p:nvPr/>
        </p:nvSpPr>
        <p:spPr bwMode="auto">
          <a:xfrm>
            <a:off x="7422468" y="2294434"/>
            <a:ext cx="1573530" cy="922020"/>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1000"/>
              </a:spcAft>
            </a:pPr>
            <a:r>
              <a:rPr lang="en-US" sz="1600" b="1" dirty="0">
                <a:effectLst/>
                <a:latin typeface="Calibri"/>
                <a:ea typeface="Calibri"/>
                <a:cs typeface="Times New Roman"/>
              </a:rPr>
              <a:t>EITC Recipients</a:t>
            </a:r>
            <a:endParaRPr lang="en-US" sz="1100" dirty="0">
              <a:effectLst/>
              <a:latin typeface="Calibri"/>
              <a:ea typeface="Calibri"/>
              <a:cs typeface="Times New Roman"/>
            </a:endParaRPr>
          </a:p>
          <a:p>
            <a:pPr marL="0" marR="0">
              <a:lnSpc>
                <a:spcPct val="115000"/>
              </a:lnSpc>
              <a:spcBef>
                <a:spcPts val="0"/>
              </a:spcBef>
              <a:spcAft>
                <a:spcPts val="1000"/>
              </a:spcAft>
            </a:pPr>
            <a:r>
              <a:rPr lang="en-US" sz="1100" b="1" dirty="0">
                <a:effectLst/>
                <a:latin typeface="Calibri"/>
                <a:ea typeface="Calibri"/>
                <a:cs typeface="Times New Roman"/>
              </a:rPr>
              <a:t>(57,000 tax filers) </a:t>
            </a:r>
            <a:endParaRPr lang="en-US" sz="1100" dirty="0">
              <a:effectLst/>
              <a:latin typeface="Calibri"/>
              <a:ea typeface="Calibri"/>
              <a:cs typeface="Times New Roman"/>
            </a:endParaRPr>
          </a:p>
          <a:p>
            <a:pPr marL="0" marR="0">
              <a:lnSpc>
                <a:spcPct val="115000"/>
              </a:lnSpc>
              <a:spcBef>
                <a:spcPts val="0"/>
              </a:spcBef>
              <a:spcAft>
                <a:spcPts val="1000"/>
              </a:spcAft>
            </a:pPr>
            <a:r>
              <a:rPr lang="en-US" sz="1600" b="1" dirty="0">
                <a:effectLst/>
                <a:latin typeface="Calibri"/>
                <a:ea typeface="Calibri"/>
                <a:cs typeface="Times New Roman"/>
              </a:rPr>
              <a:t> </a:t>
            </a:r>
            <a:endParaRPr lang="en-US" sz="1100" dirty="0">
              <a:effectLst/>
              <a:latin typeface="Calibri"/>
              <a:ea typeface="Calibri"/>
              <a:cs typeface="Times New Roman"/>
            </a:endParaRPr>
          </a:p>
        </p:txBody>
      </p:sp>
      <p:sp>
        <p:nvSpPr>
          <p:cNvPr id="11" name="Slide Number Placeholder 10"/>
          <p:cNvSpPr>
            <a:spLocks noGrp="1"/>
          </p:cNvSpPr>
          <p:nvPr>
            <p:ph type="sldNum" sz="quarter" idx="12"/>
          </p:nvPr>
        </p:nvSpPr>
        <p:spPr/>
        <p:txBody>
          <a:bodyPr/>
          <a:lstStyle/>
          <a:p>
            <a:fld id="{401CF334-2D5C-4859-84A6-CA7E6E43FAEB}" type="slidenum">
              <a:rPr lang="en-US" smtClean="0"/>
              <a:t>12</a:t>
            </a:fld>
            <a:endParaRPr lang="en-US" dirty="0"/>
          </a:p>
        </p:txBody>
      </p:sp>
      <p:graphicFrame>
        <p:nvGraphicFramePr>
          <p:cNvPr id="13" name="Table 12"/>
          <p:cNvGraphicFramePr>
            <a:graphicFrameLocks noGrp="1"/>
          </p:cNvGraphicFramePr>
          <p:nvPr>
            <p:extLst>
              <p:ext uri="{D42A27DB-BD31-4B8C-83A1-F6EECF244321}">
                <p14:modId xmlns:p14="http://schemas.microsoft.com/office/powerpoint/2010/main" val="2552462436"/>
              </p:ext>
            </p:extLst>
          </p:nvPr>
        </p:nvGraphicFramePr>
        <p:xfrm>
          <a:off x="442991" y="1658356"/>
          <a:ext cx="6413829" cy="2023197"/>
        </p:xfrm>
        <a:graphic>
          <a:graphicData uri="http://schemas.openxmlformats.org/drawingml/2006/table">
            <a:tbl>
              <a:tblPr firstRow="1" firstCol="1" bandRow="1">
                <a:tableStyleId>{69CF1AB2-1976-4502-BF36-3FF5EA218861}</a:tableStyleId>
              </a:tblPr>
              <a:tblGrid>
                <a:gridCol w="1951866">
                  <a:extLst>
                    <a:ext uri="{9D8B030D-6E8A-4147-A177-3AD203B41FA5}">
                      <a16:colId xmlns:a16="http://schemas.microsoft.com/office/drawing/2014/main" xmlns="" val="20000"/>
                    </a:ext>
                  </a:extLst>
                </a:gridCol>
                <a:gridCol w="1023257">
                  <a:extLst>
                    <a:ext uri="{9D8B030D-6E8A-4147-A177-3AD203B41FA5}">
                      <a16:colId xmlns:a16="http://schemas.microsoft.com/office/drawing/2014/main" xmlns="" val="20001"/>
                    </a:ext>
                  </a:extLst>
                </a:gridCol>
                <a:gridCol w="1328057">
                  <a:extLst>
                    <a:ext uri="{9D8B030D-6E8A-4147-A177-3AD203B41FA5}">
                      <a16:colId xmlns:a16="http://schemas.microsoft.com/office/drawing/2014/main" xmlns="" val="20002"/>
                    </a:ext>
                  </a:extLst>
                </a:gridCol>
                <a:gridCol w="1029781">
                  <a:extLst>
                    <a:ext uri="{9D8B030D-6E8A-4147-A177-3AD203B41FA5}">
                      <a16:colId xmlns:a16="http://schemas.microsoft.com/office/drawing/2014/main" xmlns="" val="20003"/>
                    </a:ext>
                  </a:extLst>
                </a:gridCol>
                <a:gridCol w="1080868">
                  <a:extLst>
                    <a:ext uri="{9D8B030D-6E8A-4147-A177-3AD203B41FA5}">
                      <a16:colId xmlns:a16="http://schemas.microsoft.com/office/drawing/2014/main" xmlns="" val="20004"/>
                    </a:ext>
                  </a:extLst>
                </a:gridCol>
              </a:tblGrid>
              <a:tr h="333731">
                <a:tc rowSpan="2">
                  <a:txBody>
                    <a:bodyPr/>
                    <a:lstStyle/>
                    <a:p>
                      <a:pPr marL="0" marR="0" algn="ctr">
                        <a:lnSpc>
                          <a:spcPct val="115000"/>
                        </a:lnSpc>
                        <a:spcBef>
                          <a:spcPts val="0"/>
                        </a:spcBef>
                        <a:spcAft>
                          <a:spcPts val="0"/>
                        </a:spcAft>
                      </a:pPr>
                      <a:r>
                        <a:rPr kumimoji="0" lang="en-US" sz="1400" b="1" u="sng" kern="1200" baseline="0" dirty="0">
                          <a:solidFill>
                            <a:schemeClr val="dk1"/>
                          </a:solidFill>
                          <a:effectLst/>
                          <a:latin typeface="+mn-lt"/>
                          <a:ea typeface="+mn-ea"/>
                          <a:cs typeface="+mn-cs"/>
                        </a:rPr>
                        <a:t>For the average EITC recipient</a:t>
                      </a:r>
                    </a:p>
                  </a:txBody>
                  <a:tcPr marL="68580" marR="68580" marT="0" marB="0"/>
                </a:tc>
                <a:tc rowSpan="2">
                  <a:txBody>
                    <a:bodyPr/>
                    <a:lstStyle/>
                    <a:p>
                      <a:pPr marL="0" marR="0" algn="ctr">
                        <a:lnSpc>
                          <a:spcPct val="115000"/>
                        </a:lnSpc>
                        <a:spcBef>
                          <a:spcPts val="0"/>
                        </a:spcBef>
                        <a:spcAft>
                          <a:spcPts val="0"/>
                        </a:spcAft>
                      </a:pPr>
                      <a:r>
                        <a:rPr lang="en-US" sz="1400" dirty="0">
                          <a:effectLst/>
                        </a:rPr>
                        <a:t>Without </a:t>
                      </a:r>
                    </a:p>
                    <a:p>
                      <a:pPr marL="0" marR="0" algn="ctr">
                        <a:lnSpc>
                          <a:spcPct val="115000"/>
                        </a:lnSpc>
                        <a:spcBef>
                          <a:spcPts val="0"/>
                        </a:spcBef>
                        <a:spcAft>
                          <a:spcPts val="0"/>
                        </a:spcAft>
                      </a:pPr>
                      <a:r>
                        <a:rPr lang="en-US" sz="1400" dirty="0">
                          <a:effectLst/>
                        </a:rPr>
                        <a:t>$15 MWP</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tc rowSpan="2">
                  <a:txBody>
                    <a:bodyPr/>
                    <a:lstStyle/>
                    <a:p>
                      <a:pPr marL="0" marR="0" algn="ctr">
                        <a:lnSpc>
                          <a:spcPct val="115000"/>
                        </a:lnSpc>
                        <a:spcBef>
                          <a:spcPts val="0"/>
                        </a:spcBef>
                        <a:spcAft>
                          <a:spcPts val="0"/>
                        </a:spcAft>
                      </a:pPr>
                      <a:r>
                        <a:rPr lang="en-US" sz="1400" dirty="0">
                          <a:effectLst/>
                        </a:rPr>
                        <a:t>With </a:t>
                      </a:r>
                    </a:p>
                    <a:p>
                      <a:pPr marL="0" marR="0" algn="ctr">
                        <a:lnSpc>
                          <a:spcPct val="115000"/>
                        </a:lnSpc>
                        <a:spcBef>
                          <a:spcPts val="0"/>
                        </a:spcBef>
                        <a:spcAft>
                          <a:spcPts val="0"/>
                        </a:spcAft>
                      </a:pPr>
                      <a:r>
                        <a:rPr lang="en-US" sz="1400" dirty="0">
                          <a:effectLst/>
                        </a:rPr>
                        <a:t>$15 MWP</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tc gridSpan="2">
                  <a:txBody>
                    <a:bodyPr/>
                    <a:lstStyle/>
                    <a:p>
                      <a:pPr marL="0" marR="0" algn="ctr">
                        <a:lnSpc>
                          <a:spcPct val="115000"/>
                        </a:lnSpc>
                        <a:spcBef>
                          <a:spcPts val="0"/>
                        </a:spcBef>
                        <a:spcAft>
                          <a:spcPts val="0"/>
                        </a:spcAft>
                      </a:pPr>
                      <a:r>
                        <a:rPr lang="en-US" sz="1400" dirty="0">
                          <a:effectLst/>
                        </a:rPr>
                        <a:t>Net Difference</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xmlns="" val="10000"/>
                  </a:ext>
                </a:extLst>
              </a:tr>
              <a:tr h="354542">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400" dirty="0">
                          <a:effectLst/>
                        </a:rPr>
                        <a:t>$ Amount</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dirty="0">
                          <a:effectLst/>
                        </a:rPr>
                        <a:t>% Change</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333731">
                <a:tc>
                  <a:txBody>
                    <a:bodyPr/>
                    <a:lstStyle/>
                    <a:p>
                      <a:pPr marL="0" marR="0">
                        <a:lnSpc>
                          <a:spcPct val="115000"/>
                        </a:lnSpc>
                        <a:spcBef>
                          <a:spcPts val="0"/>
                        </a:spcBef>
                        <a:spcAft>
                          <a:spcPts val="0"/>
                        </a:spcAft>
                      </a:pPr>
                      <a:r>
                        <a:rPr lang="en-US" sz="1400" b="0">
                          <a:effectLst/>
                        </a:rPr>
                        <a:t>Avg. Wage &amp; Salaries</a:t>
                      </a:r>
                      <a:endParaRPr lang="en-US" sz="1400" b="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400" dirty="0">
                          <a:effectLst/>
                        </a:rPr>
                        <a:t>$20,095</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400" dirty="0">
                          <a:effectLst/>
                        </a:rPr>
                        <a:t>$23,192</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400">
                          <a:effectLst/>
                        </a:rPr>
                        <a:t>$3,097</a:t>
                      </a:r>
                      <a:endParaRPr lang="en-US" sz="1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400">
                          <a:effectLst/>
                        </a:rPr>
                        <a:t>15.4%</a:t>
                      </a:r>
                      <a:endParaRPr lang="en-US" sz="14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333731">
                <a:tc>
                  <a:txBody>
                    <a:bodyPr/>
                    <a:lstStyle/>
                    <a:p>
                      <a:pPr marL="0" marR="0">
                        <a:lnSpc>
                          <a:spcPct val="115000"/>
                        </a:lnSpc>
                        <a:spcBef>
                          <a:spcPts val="0"/>
                        </a:spcBef>
                        <a:spcAft>
                          <a:spcPts val="0"/>
                        </a:spcAft>
                      </a:pPr>
                      <a:r>
                        <a:rPr lang="en-US" sz="1400" b="0" dirty="0">
                          <a:effectLst/>
                        </a:rPr>
                        <a:t>Avg. DC </a:t>
                      </a:r>
                      <a:r>
                        <a:rPr lang="en-US" sz="1400" b="0" dirty="0" err="1">
                          <a:effectLst/>
                        </a:rPr>
                        <a:t>Indiv</a:t>
                      </a:r>
                      <a:r>
                        <a:rPr lang="en-US" sz="1400" b="0" dirty="0">
                          <a:effectLst/>
                        </a:rPr>
                        <a:t>. Inc. Tax</a:t>
                      </a:r>
                      <a:endParaRPr lang="en-US" sz="1400" b="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400" dirty="0">
                          <a:effectLst/>
                        </a:rPr>
                        <a:t>$355</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400" dirty="0">
                          <a:effectLst/>
                        </a:rPr>
                        <a:t>$384</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400">
                          <a:effectLst/>
                        </a:rPr>
                        <a:t>$29</a:t>
                      </a:r>
                      <a:endParaRPr lang="en-US" sz="1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400">
                          <a:effectLst/>
                        </a:rPr>
                        <a:t>8.2%</a:t>
                      </a:r>
                      <a:endParaRPr lang="en-US" sz="14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333731">
                <a:tc>
                  <a:txBody>
                    <a:bodyPr/>
                    <a:lstStyle/>
                    <a:p>
                      <a:pPr marL="0" marR="0">
                        <a:lnSpc>
                          <a:spcPct val="115000"/>
                        </a:lnSpc>
                        <a:spcBef>
                          <a:spcPts val="0"/>
                        </a:spcBef>
                        <a:spcAft>
                          <a:spcPts val="0"/>
                        </a:spcAft>
                      </a:pPr>
                      <a:r>
                        <a:rPr lang="en-US" sz="1400" b="0">
                          <a:effectLst/>
                        </a:rPr>
                        <a:t>Avg. Federal EITC</a:t>
                      </a:r>
                      <a:endParaRPr lang="en-US" sz="1400" b="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400" dirty="0">
                          <a:effectLst/>
                        </a:rPr>
                        <a:t>$2,538</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400">
                          <a:effectLst/>
                        </a:rPr>
                        <a:t>$2,344</a:t>
                      </a:r>
                      <a:endParaRPr lang="en-US" sz="1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400">
                          <a:effectLst/>
                        </a:rPr>
                        <a:t>($194)</a:t>
                      </a:r>
                      <a:endParaRPr lang="en-US" sz="1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400">
                          <a:effectLst/>
                        </a:rPr>
                        <a:t>(-7.6%)</a:t>
                      </a:r>
                      <a:endParaRPr lang="en-US" sz="14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r h="333731">
                <a:tc>
                  <a:txBody>
                    <a:bodyPr/>
                    <a:lstStyle/>
                    <a:p>
                      <a:pPr marL="0" marR="0">
                        <a:lnSpc>
                          <a:spcPct val="115000"/>
                        </a:lnSpc>
                        <a:spcBef>
                          <a:spcPts val="0"/>
                        </a:spcBef>
                        <a:spcAft>
                          <a:spcPts val="0"/>
                        </a:spcAft>
                      </a:pPr>
                      <a:r>
                        <a:rPr lang="en-US" sz="1400" b="0" dirty="0">
                          <a:effectLst/>
                        </a:rPr>
                        <a:t>Avg. DC EITC</a:t>
                      </a:r>
                      <a:endParaRPr lang="en-US" sz="1400" b="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400">
                          <a:effectLst/>
                        </a:rPr>
                        <a:t>$1,807</a:t>
                      </a:r>
                      <a:endParaRPr lang="en-US" sz="1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400">
                          <a:effectLst/>
                        </a:rPr>
                        <a:t>$1,670</a:t>
                      </a:r>
                      <a:endParaRPr lang="en-US" sz="1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400">
                          <a:effectLst/>
                        </a:rPr>
                        <a:t>($137)</a:t>
                      </a:r>
                      <a:endParaRPr lang="en-US" sz="1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400" dirty="0">
                          <a:effectLst/>
                        </a:rPr>
                        <a:t>(-7.6%)</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5"/>
                  </a:ext>
                </a:extLst>
              </a:tr>
            </a:tbl>
          </a:graphicData>
        </a:graphic>
      </p:graphicFrame>
      <p:sp>
        <p:nvSpPr>
          <p:cNvPr id="2" name="TextBox 1"/>
          <p:cNvSpPr txBox="1"/>
          <p:nvPr/>
        </p:nvSpPr>
        <p:spPr>
          <a:xfrm>
            <a:off x="9120381" y="2294434"/>
            <a:ext cx="1595120" cy="1015663"/>
          </a:xfrm>
          <a:prstGeom prst="rect">
            <a:avLst/>
          </a:prstGeom>
          <a:noFill/>
          <a:ln>
            <a:noFill/>
          </a:ln>
        </p:spPr>
        <p:txBody>
          <a:bodyPr wrap="square" rtlCol="0" anchor="ctr" anchorCtr="1">
            <a:spAutoFit/>
          </a:bodyPr>
          <a:lstStyle/>
          <a:p>
            <a:r>
              <a:rPr lang="en-US" sz="1200" dirty="0"/>
              <a:t>DC Residents who benefit from both public policies</a:t>
            </a:r>
          </a:p>
          <a:p>
            <a:endParaRPr lang="en-US" sz="1200" dirty="0"/>
          </a:p>
          <a:p>
            <a:r>
              <a:rPr lang="en-US" sz="1200" dirty="0"/>
              <a:t>(~38,000 Residents)</a:t>
            </a:r>
          </a:p>
        </p:txBody>
      </p:sp>
      <p:sp>
        <p:nvSpPr>
          <p:cNvPr id="4" name="TextBox 3"/>
          <p:cNvSpPr txBox="1"/>
          <p:nvPr/>
        </p:nvSpPr>
        <p:spPr>
          <a:xfrm>
            <a:off x="804672" y="3920783"/>
            <a:ext cx="8976804" cy="2677656"/>
          </a:xfrm>
          <a:prstGeom prst="rect">
            <a:avLst/>
          </a:prstGeom>
          <a:noFill/>
          <a:ln>
            <a:solidFill>
              <a:schemeClr val="bg2"/>
            </a:solidFill>
          </a:ln>
        </p:spPr>
        <p:txBody>
          <a:bodyPr wrap="square" rtlCol="0" anchor="ctr" anchorCtr="1">
            <a:spAutoFit/>
          </a:bodyPr>
          <a:lstStyle/>
          <a:p>
            <a:pPr marL="285750" indent="-285750">
              <a:buClr>
                <a:schemeClr val="accent2">
                  <a:lumMod val="75000"/>
                </a:schemeClr>
              </a:buClr>
              <a:buFont typeface="Arial" panose="020B0604020202020204" pitchFamily="34" charset="0"/>
              <a:buChar char="•"/>
            </a:pPr>
            <a:r>
              <a:rPr lang="en-US" sz="2400" dirty="0"/>
              <a:t>DC has one of the nation’s most generous EITC federal match rates, at 40%</a:t>
            </a:r>
          </a:p>
          <a:p>
            <a:pPr marL="285750" indent="-285750">
              <a:buFont typeface="Arial" panose="020B0604020202020204" pitchFamily="34" charset="0"/>
              <a:buChar char="•"/>
            </a:pPr>
            <a:endParaRPr lang="en-US" sz="2400" dirty="0"/>
          </a:p>
          <a:p>
            <a:pPr marL="285750" indent="-285750">
              <a:buClr>
                <a:schemeClr val="accent2">
                  <a:lumMod val="75000"/>
                </a:schemeClr>
              </a:buClr>
              <a:buFont typeface="Arial" panose="020B0604020202020204" pitchFamily="34" charset="0"/>
              <a:buChar char="•"/>
            </a:pPr>
            <a:r>
              <a:rPr lang="en-US" sz="2400" dirty="0"/>
              <a:t>In TY 2014, almost 57,000 DC residents claimed the DC EITC credit</a:t>
            </a:r>
          </a:p>
          <a:p>
            <a:endParaRPr lang="en-US" sz="2400" dirty="0"/>
          </a:p>
          <a:p>
            <a:pPr marL="285750" indent="-285750">
              <a:buClr>
                <a:schemeClr val="accent2">
                  <a:lumMod val="75000"/>
                </a:schemeClr>
              </a:buClr>
              <a:buFont typeface="Arial" panose="020B0604020202020204" pitchFamily="34" charset="0"/>
              <a:buChar char="•"/>
            </a:pPr>
            <a:r>
              <a:rPr lang="en-US" sz="2400" dirty="0"/>
              <a:t>In TY 2014, over $55 million in DC EITC was distributed</a:t>
            </a:r>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3899602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Conclusion &amp; Implications</a:t>
            </a:r>
          </a:p>
        </p:txBody>
      </p:sp>
      <p:sp>
        <p:nvSpPr>
          <p:cNvPr id="2" name="Slide Number Placeholder 1"/>
          <p:cNvSpPr>
            <a:spLocks noGrp="1"/>
          </p:cNvSpPr>
          <p:nvPr>
            <p:ph type="sldNum" sz="quarter" idx="12"/>
          </p:nvPr>
        </p:nvSpPr>
        <p:spPr/>
        <p:txBody>
          <a:bodyPr/>
          <a:lstStyle/>
          <a:p>
            <a:fld id="{401CF334-2D5C-4859-84A6-CA7E6E43FAEB}" type="slidenum">
              <a:rPr lang="en-US" smtClean="0"/>
              <a:t>13</a:t>
            </a:fld>
            <a:endParaRPr lang="en-US" dirty="0"/>
          </a:p>
        </p:txBody>
      </p:sp>
      <p:sp>
        <p:nvSpPr>
          <p:cNvPr id="5" name="TextBox 4"/>
          <p:cNvSpPr txBox="1"/>
          <p:nvPr/>
        </p:nvSpPr>
        <p:spPr>
          <a:xfrm>
            <a:off x="499872" y="1312188"/>
            <a:ext cx="10009790" cy="2308324"/>
          </a:xfrm>
          <a:prstGeom prst="rect">
            <a:avLst/>
          </a:prstGeom>
          <a:noFill/>
          <a:ln>
            <a:noFill/>
          </a:ln>
        </p:spPr>
        <p:txBody>
          <a:bodyPr wrap="square" rtlCol="0" anchor="ctr" anchorCtr="1">
            <a:spAutoFit/>
          </a:bodyPr>
          <a:lstStyle/>
          <a:p>
            <a:r>
              <a:rPr lang="en-US" sz="2400" b="1" u="sng" dirty="0"/>
              <a:t>Conclusions</a:t>
            </a:r>
          </a:p>
          <a:p>
            <a:pPr marL="285750" indent="-285750">
              <a:buClr>
                <a:schemeClr val="accent2">
                  <a:lumMod val="75000"/>
                </a:schemeClr>
              </a:buClr>
              <a:buFont typeface="Arial" panose="020B0604020202020204" pitchFamily="34" charset="0"/>
              <a:buChar char="•"/>
            </a:pPr>
            <a:r>
              <a:rPr lang="en-US" sz="2400" dirty="0"/>
              <a:t>$394 million more in net wages to DC workers (regardless of residency)</a:t>
            </a:r>
          </a:p>
          <a:p>
            <a:pPr marL="285750" indent="-285750">
              <a:buClr>
                <a:schemeClr val="accent2">
                  <a:lumMod val="75000"/>
                </a:schemeClr>
              </a:buClr>
              <a:buFont typeface="Arial" panose="020B0604020202020204" pitchFamily="34" charset="0"/>
              <a:buChar char="•"/>
            </a:pPr>
            <a:r>
              <a:rPr lang="en-US" sz="2400" dirty="0"/>
              <a:t>But almost 1,075 job losses for DC residents</a:t>
            </a:r>
          </a:p>
          <a:p>
            <a:pPr marL="285750" indent="-285750">
              <a:buClr>
                <a:schemeClr val="accent2">
                  <a:lumMod val="75000"/>
                </a:schemeClr>
              </a:buClr>
              <a:buFont typeface="Arial" panose="020B0604020202020204" pitchFamily="34" charset="0"/>
              <a:buChar char="•"/>
            </a:pPr>
            <a:r>
              <a:rPr lang="en-US" sz="2400" dirty="0"/>
              <a:t>DC business competitiveness decreases as prices increase</a:t>
            </a:r>
          </a:p>
          <a:p>
            <a:pPr marL="285750" indent="-285750">
              <a:buClr>
                <a:schemeClr val="accent2">
                  <a:lumMod val="75000"/>
                </a:schemeClr>
              </a:buClr>
              <a:buFont typeface="Arial" panose="020B0604020202020204" pitchFamily="34" charset="0"/>
              <a:buChar char="•"/>
            </a:pPr>
            <a:r>
              <a:rPr lang="en-US" sz="2400" dirty="0"/>
              <a:t>EITC recipients lose some of their credit (as their wages increase), but overall they are better off as higher wages more than offset the decrease in credit</a:t>
            </a:r>
          </a:p>
        </p:txBody>
      </p:sp>
      <p:sp>
        <p:nvSpPr>
          <p:cNvPr id="6" name="TextBox 5"/>
          <p:cNvSpPr txBox="1"/>
          <p:nvPr/>
        </p:nvSpPr>
        <p:spPr>
          <a:xfrm>
            <a:off x="499872" y="3514128"/>
            <a:ext cx="10009790" cy="3046988"/>
          </a:xfrm>
          <a:prstGeom prst="rect">
            <a:avLst/>
          </a:prstGeom>
          <a:noFill/>
          <a:ln>
            <a:noFill/>
          </a:ln>
        </p:spPr>
        <p:txBody>
          <a:bodyPr wrap="square" rtlCol="0" anchor="ctr" anchorCtr="1">
            <a:spAutoFit/>
          </a:bodyPr>
          <a:lstStyle/>
          <a:p>
            <a:r>
              <a:rPr lang="en-US" sz="2400" b="1" u="sng" dirty="0"/>
              <a:t>Implications</a:t>
            </a:r>
          </a:p>
          <a:p>
            <a:pPr marL="285750" indent="-285750">
              <a:buClr>
                <a:schemeClr val="accent2">
                  <a:lumMod val="75000"/>
                </a:schemeClr>
              </a:buClr>
              <a:buFont typeface="Arial" panose="020B0604020202020204" pitchFamily="34" charset="0"/>
              <a:buChar char="•"/>
            </a:pPr>
            <a:r>
              <a:rPr lang="en-US" sz="2400" dirty="0"/>
              <a:t>Shifting from public to private in terms of assistance towards low-income earners </a:t>
            </a:r>
          </a:p>
          <a:p>
            <a:pPr marL="285750" indent="-285750">
              <a:buClr>
                <a:schemeClr val="accent2">
                  <a:lumMod val="75000"/>
                </a:schemeClr>
              </a:buClr>
              <a:buFont typeface="Arial" panose="020B0604020202020204" pitchFamily="34" charset="0"/>
              <a:buChar char="•"/>
            </a:pPr>
            <a:r>
              <a:rPr lang="en-US" sz="2400" dirty="0"/>
              <a:t>DC’s workforce composition requires DC to aide non-residents as a byproduct of assisting DC residents</a:t>
            </a:r>
          </a:p>
          <a:p>
            <a:pPr marL="285750" indent="-285750">
              <a:buClr>
                <a:schemeClr val="accent2">
                  <a:lumMod val="75000"/>
                </a:schemeClr>
              </a:buClr>
              <a:buFont typeface="Arial" panose="020B0604020202020204" pitchFamily="34" charset="0"/>
              <a:buChar char="•"/>
            </a:pPr>
            <a:r>
              <a:rPr lang="en-US" sz="2400" dirty="0"/>
              <a:t>DC is attempting to include the lowest wage-earning residents in the city’s significant economic growth and to help serve as an offset against the city’s rapidly increasing cost of living </a:t>
            </a:r>
          </a:p>
        </p:txBody>
      </p:sp>
    </p:spTree>
    <p:extLst>
      <p:ext uri="{BB962C8B-B14F-4D97-AF65-F5344CB8AC3E}">
        <p14:creationId xmlns:p14="http://schemas.microsoft.com/office/powerpoint/2010/main" val="2245826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01CF334-2D5C-4859-84A6-CA7E6E43FAEB}" type="slidenum">
              <a:rPr lang="en-US" smtClean="0"/>
              <a:t>14</a:t>
            </a:fld>
            <a:endParaRPr lang="en-US" dirty="0"/>
          </a:p>
        </p:txBody>
      </p:sp>
      <p:sp>
        <p:nvSpPr>
          <p:cNvPr id="4" name="Title 3"/>
          <p:cNvSpPr>
            <a:spLocks noGrp="1"/>
          </p:cNvSpPr>
          <p:nvPr>
            <p:ph type="title"/>
          </p:nvPr>
        </p:nvSpPr>
        <p:spPr>
          <a:xfrm>
            <a:off x="4811486" y="1003980"/>
            <a:ext cx="2688771" cy="1205819"/>
          </a:xfrm>
        </p:spPr>
        <p:txBody>
          <a:bodyPr>
            <a:normAutofit/>
          </a:bodyPr>
          <a:lstStyle/>
          <a:p>
            <a:r>
              <a:rPr lang="en-US" dirty="0"/>
              <a:t>Thank You</a:t>
            </a:r>
          </a:p>
        </p:txBody>
      </p:sp>
      <p:sp>
        <p:nvSpPr>
          <p:cNvPr id="7" name="Title 3"/>
          <p:cNvSpPr txBox="1">
            <a:spLocks/>
          </p:cNvSpPr>
          <p:nvPr/>
        </p:nvSpPr>
        <p:spPr>
          <a:xfrm>
            <a:off x="4811485" y="2800124"/>
            <a:ext cx="2688771" cy="1205819"/>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dirty="0"/>
              <a:t>Questions?</a:t>
            </a:r>
          </a:p>
        </p:txBody>
      </p:sp>
    </p:spTree>
    <p:extLst>
      <p:ext uri="{BB962C8B-B14F-4D97-AF65-F5344CB8AC3E}">
        <p14:creationId xmlns:p14="http://schemas.microsoft.com/office/powerpoint/2010/main" val="804374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DC GDP and Its Components (millions)</a:t>
            </a:r>
          </a:p>
        </p:txBody>
      </p:sp>
      <p:graphicFrame>
        <p:nvGraphicFramePr>
          <p:cNvPr id="12" name="Content Placeholder 11"/>
          <p:cNvGraphicFramePr>
            <a:graphicFrameLocks noGrp="1"/>
          </p:cNvGraphicFramePr>
          <p:nvPr>
            <p:ph sz="half" idx="1"/>
            <p:extLst>
              <p:ext uri="{D42A27DB-BD31-4B8C-83A1-F6EECF244321}">
                <p14:modId xmlns:p14="http://schemas.microsoft.com/office/powerpoint/2010/main" val="3736718702"/>
              </p:ext>
            </p:extLst>
          </p:nvPr>
        </p:nvGraphicFramePr>
        <p:xfrm>
          <a:off x="673100" y="1549401"/>
          <a:ext cx="5156200" cy="4419600"/>
        </p:xfrm>
        <a:graphic>
          <a:graphicData uri="http://schemas.openxmlformats.org/drawingml/2006/table">
            <a:tbl>
              <a:tblPr firstRow="1" bandRow="1">
                <a:tableStyleId>{5C22544A-7EE6-4342-B048-85BDC9FD1C3A}</a:tableStyleId>
              </a:tblPr>
              <a:tblGrid>
                <a:gridCol w="2022039">
                  <a:extLst>
                    <a:ext uri="{9D8B030D-6E8A-4147-A177-3AD203B41FA5}">
                      <a16:colId xmlns:a16="http://schemas.microsoft.com/office/drawing/2014/main" xmlns="" val="20000"/>
                    </a:ext>
                  </a:extLst>
                </a:gridCol>
                <a:gridCol w="1112120">
                  <a:extLst>
                    <a:ext uri="{9D8B030D-6E8A-4147-A177-3AD203B41FA5}">
                      <a16:colId xmlns:a16="http://schemas.microsoft.com/office/drawing/2014/main" xmlns="" val="20001"/>
                    </a:ext>
                  </a:extLst>
                </a:gridCol>
                <a:gridCol w="1011020">
                  <a:extLst>
                    <a:ext uri="{9D8B030D-6E8A-4147-A177-3AD203B41FA5}">
                      <a16:colId xmlns:a16="http://schemas.microsoft.com/office/drawing/2014/main" xmlns="" val="20002"/>
                    </a:ext>
                  </a:extLst>
                </a:gridCol>
                <a:gridCol w="1011021">
                  <a:extLst>
                    <a:ext uri="{9D8B030D-6E8A-4147-A177-3AD203B41FA5}">
                      <a16:colId xmlns:a16="http://schemas.microsoft.com/office/drawing/2014/main" xmlns="" val="20003"/>
                    </a:ext>
                  </a:extLst>
                </a:gridCol>
              </a:tblGrid>
              <a:tr h="669056">
                <a:tc>
                  <a:txBody>
                    <a:bodyPr/>
                    <a:lstStyle/>
                    <a:p>
                      <a:pPr algn="ctr" fontAlgn="b"/>
                      <a:r>
                        <a:rPr lang="en-US" sz="2000" u="none" strike="noStrike" dirty="0">
                          <a:effectLst/>
                        </a:rPr>
                        <a:t> </a:t>
                      </a:r>
                      <a:endParaRPr lang="en-US" sz="2000" b="0" i="0" u="none" strike="noStrike" dirty="0">
                        <a:effectLst/>
                        <a:latin typeface="Calibri"/>
                      </a:endParaRPr>
                    </a:p>
                  </a:txBody>
                  <a:tcPr marL="9114" marR="9114" marT="9114" marB="0" anchor="b"/>
                </a:tc>
                <a:tc>
                  <a:txBody>
                    <a:bodyPr/>
                    <a:lstStyle/>
                    <a:p>
                      <a:pPr algn="ctr" fontAlgn="b"/>
                      <a:r>
                        <a:rPr lang="en-US" sz="2000" u="none" strike="noStrike" dirty="0">
                          <a:effectLst/>
                        </a:rPr>
                        <a:t>2020</a:t>
                      </a:r>
                      <a:endParaRPr lang="en-US" sz="2000" b="0" i="0" u="none" strike="noStrike" dirty="0">
                        <a:effectLst/>
                        <a:latin typeface="Calibri"/>
                      </a:endParaRPr>
                    </a:p>
                  </a:txBody>
                  <a:tcPr marL="9114" marR="9114" marT="9114" marB="0" anchor="b"/>
                </a:tc>
                <a:tc>
                  <a:txBody>
                    <a:bodyPr/>
                    <a:lstStyle/>
                    <a:p>
                      <a:pPr algn="ctr" fontAlgn="b"/>
                      <a:r>
                        <a:rPr lang="en-US" sz="2000" u="none" strike="noStrike" dirty="0">
                          <a:effectLst/>
                        </a:rPr>
                        <a:t>2025</a:t>
                      </a:r>
                      <a:endParaRPr lang="en-US" sz="2000" b="0" i="0" u="none" strike="noStrike" dirty="0">
                        <a:effectLst/>
                        <a:latin typeface="Calibri"/>
                      </a:endParaRPr>
                    </a:p>
                  </a:txBody>
                  <a:tcPr marL="9114" marR="9114" marT="9114" marB="0" anchor="b"/>
                </a:tc>
                <a:tc>
                  <a:txBody>
                    <a:bodyPr/>
                    <a:lstStyle/>
                    <a:p>
                      <a:pPr algn="ctr" fontAlgn="b"/>
                      <a:r>
                        <a:rPr lang="en-US" sz="2000" u="none" strike="noStrike" dirty="0">
                          <a:effectLst/>
                        </a:rPr>
                        <a:t>2032</a:t>
                      </a:r>
                      <a:endParaRPr lang="en-US" sz="2000" b="0" i="0" u="none" strike="noStrike" dirty="0">
                        <a:effectLst/>
                        <a:latin typeface="Calibri"/>
                      </a:endParaRPr>
                    </a:p>
                  </a:txBody>
                  <a:tcPr marL="9114" marR="9114" marT="9114" marB="0" anchor="b"/>
                </a:tc>
                <a:extLst>
                  <a:ext uri="{0D108BD9-81ED-4DB2-BD59-A6C34878D82A}">
                    <a16:rowId xmlns:a16="http://schemas.microsoft.com/office/drawing/2014/main" xmlns="" val="10000"/>
                  </a:ext>
                </a:extLst>
              </a:tr>
              <a:tr h="669056">
                <a:tc>
                  <a:txBody>
                    <a:bodyPr/>
                    <a:lstStyle/>
                    <a:p>
                      <a:pPr algn="l" fontAlgn="t"/>
                      <a:r>
                        <a:rPr lang="en-US" sz="1600" u="none" strike="noStrike" dirty="0">
                          <a:effectLst/>
                        </a:rPr>
                        <a:t>Consumption ($36bn)</a:t>
                      </a:r>
                      <a:endParaRPr lang="en-US" sz="1600" b="0" i="0" u="none" strike="noStrike" dirty="0">
                        <a:solidFill>
                          <a:srgbClr val="323232"/>
                        </a:solidFill>
                        <a:effectLst/>
                        <a:latin typeface="Tahoma"/>
                      </a:endParaRPr>
                    </a:p>
                  </a:txBody>
                  <a:tcPr marL="9114" marR="9114" marT="9114" marB="0" anchor="ctr"/>
                </a:tc>
                <a:tc>
                  <a:txBody>
                    <a:bodyPr/>
                    <a:lstStyle/>
                    <a:p>
                      <a:pPr algn="ctr" fontAlgn="b"/>
                      <a:r>
                        <a:rPr lang="en-US" sz="1600" u="none" strike="noStrike" dirty="0">
                          <a:effectLst/>
                        </a:rPr>
                        <a:t> $        116 </a:t>
                      </a:r>
                    </a:p>
                    <a:p>
                      <a:pPr algn="ctr" fontAlgn="b"/>
                      <a:r>
                        <a:rPr lang="en-US" sz="1600" b="0" i="0" u="none" strike="noStrike" dirty="0">
                          <a:effectLst/>
                          <a:latin typeface="Calibri"/>
                        </a:rPr>
                        <a:t>(0.32%)</a:t>
                      </a:r>
                    </a:p>
                  </a:txBody>
                  <a:tcPr marL="9114" marR="9114" marT="9114" marB="0" anchor="ctr"/>
                </a:tc>
                <a:tc>
                  <a:txBody>
                    <a:bodyPr/>
                    <a:lstStyle/>
                    <a:p>
                      <a:pPr algn="ctr" fontAlgn="b"/>
                      <a:r>
                        <a:rPr lang="en-US" sz="1600" u="none" strike="noStrike" dirty="0">
                          <a:effectLst/>
                        </a:rPr>
                        <a:t> $        116</a:t>
                      </a:r>
                    </a:p>
                    <a:p>
                      <a:pPr algn="ctr" fontAlgn="b"/>
                      <a:r>
                        <a:rPr lang="en-US" sz="1600" u="none" strike="noStrike" dirty="0">
                          <a:effectLst/>
                        </a:rPr>
                        <a:t>(0.30%)</a:t>
                      </a:r>
                      <a:endParaRPr lang="en-US" sz="1600" b="0" i="0" u="none" strike="noStrike" dirty="0">
                        <a:effectLst/>
                        <a:latin typeface="Calibri"/>
                      </a:endParaRPr>
                    </a:p>
                  </a:txBody>
                  <a:tcPr marL="9114" marR="9114" marT="9114" marB="0" anchor="ctr"/>
                </a:tc>
                <a:tc>
                  <a:txBody>
                    <a:bodyPr/>
                    <a:lstStyle/>
                    <a:p>
                      <a:pPr algn="ctr" fontAlgn="b"/>
                      <a:r>
                        <a:rPr lang="en-US" sz="1600" u="none" strike="noStrike" dirty="0">
                          <a:effectLst/>
                        </a:rPr>
                        <a:t> $        92</a:t>
                      </a:r>
                    </a:p>
                    <a:p>
                      <a:pPr algn="ctr" fontAlgn="b"/>
                      <a:r>
                        <a:rPr lang="en-US" sz="1600" u="none" strike="noStrike" dirty="0">
                          <a:effectLst/>
                        </a:rPr>
                        <a:t>(0.22%) </a:t>
                      </a:r>
                      <a:endParaRPr lang="en-US" sz="1600" b="0" i="0" u="none" strike="noStrike" dirty="0">
                        <a:effectLst/>
                        <a:latin typeface="Calibri"/>
                      </a:endParaRPr>
                    </a:p>
                  </a:txBody>
                  <a:tcPr marL="9114" marR="9114" marT="9114" marB="0" anchor="ctr"/>
                </a:tc>
                <a:extLst>
                  <a:ext uri="{0D108BD9-81ED-4DB2-BD59-A6C34878D82A}">
                    <a16:rowId xmlns:a16="http://schemas.microsoft.com/office/drawing/2014/main" xmlns="" val="10001"/>
                  </a:ext>
                </a:extLst>
              </a:tr>
              <a:tr h="669056">
                <a:tc>
                  <a:txBody>
                    <a:bodyPr/>
                    <a:lstStyle/>
                    <a:p>
                      <a:pPr algn="l" fontAlgn="t"/>
                      <a:r>
                        <a:rPr lang="en-US" sz="1600" u="none" strike="noStrike" dirty="0">
                          <a:effectLst/>
                        </a:rPr>
                        <a:t>Investment ($17bn)</a:t>
                      </a:r>
                      <a:endParaRPr lang="en-US" sz="1600" b="0" i="0" u="none" strike="noStrike" dirty="0">
                        <a:solidFill>
                          <a:srgbClr val="323232"/>
                        </a:solidFill>
                        <a:effectLst/>
                        <a:latin typeface="Tahoma"/>
                      </a:endParaRPr>
                    </a:p>
                  </a:txBody>
                  <a:tcPr marL="9114" marR="9114" marT="9114" marB="0" anchor="ctr"/>
                </a:tc>
                <a:tc>
                  <a:txBody>
                    <a:bodyPr/>
                    <a:lstStyle/>
                    <a:p>
                      <a:pPr algn="ctr" fontAlgn="b"/>
                      <a:r>
                        <a:rPr lang="en-US" sz="1600" u="none" strike="noStrike" dirty="0">
                          <a:effectLst/>
                        </a:rPr>
                        <a:t> $             7</a:t>
                      </a:r>
                    </a:p>
                    <a:p>
                      <a:pPr algn="ctr" fontAlgn="b"/>
                      <a:r>
                        <a:rPr lang="en-US" sz="1600" u="none" strike="noStrike" dirty="0">
                          <a:effectLst/>
                        </a:rPr>
                        <a:t>(0.06%)</a:t>
                      </a:r>
                      <a:endParaRPr lang="en-US" sz="1600" b="0" i="0" u="none" strike="noStrike" dirty="0">
                        <a:effectLst/>
                        <a:latin typeface="Calibri"/>
                      </a:endParaRPr>
                    </a:p>
                  </a:txBody>
                  <a:tcPr marL="9114" marR="9114" marT="9114" marB="0" anchor="ctr"/>
                </a:tc>
                <a:tc>
                  <a:txBody>
                    <a:bodyPr/>
                    <a:lstStyle/>
                    <a:p>
                      <a:pPr algn="ctr" fontAlgn="b"/>
                      <a:r>
                        <a:rPr lang="en-US" sz="1600" u="none" strike="noStrike" dirty="0">
                          <a:effectLst/>
                        </a:rPr>
                        <a:t> $        -14</a:t>
                      </a:r>
                    </a:p>
                    <a:p>
                      <a:pPr algn="ctr" fontAlgn="b"/>
                      <a:r>
                        <a:rPr lang="en-US" sz="1600" b="0" i="0" u="none" strike="noStrike" dirty="0">
                          <a:effectLst/>
                          <a:latin typeface="Calibri"/>
                        </a:rPr>
                        <a:t>(-0.10%)</a:t>
                      </a:r>
                    </a:p>
                  </a:txBody>
                  <a:tcPr marL="9114" marR="9114" marT="9114" marB="0" anchor="ctr"/>
                </a:tc>
                <a:tc>
                  <a:txBody>
                    <a:bodyPr/>
                    <a:lstStyle/>
                    <a:p>
                      <a:pPr algn="ctr" fontAlgn="b"/>
                      <a:r>
                        <a:rPr lang="en-US" sz="1600" u="none" strike="noStrike" dirty="0">
                          <a:effectLst/>
                        </a:rPr>
                        <a:t> $      -34</a:t>
                      </a:r>
                    </a:p>
                    <a:p>
                      <a:pPr algn="ctr" fontAlgn="b"/>
                      <a:r>
                        <a:rPr lang="en-US" sz="1600" b="0" i="0" u="none" strike="noStrike" dirty="0">
                          <a:effectLst/>
                          <a:latin typeface="Calibri"/>
                        </a:rPr>
                        <a:t>(-0.19%)</a:t>
                      </a:r>
                    </a:p>
                  </a:txBody>
                  <a:tcPr marL="9114" marR="9114" marT="9114" marB="0" anchor="ctr"/>
                </a:tc>
                <a:extLst>
                  <a:ext uri="{0D108BD9-81ED-4DB2-BD59-A6C34878D82A}">
                    <a16:rowId xmlns:a16="http://schemas.microsoft.com/office/drawing/2014/main" xmlns="" val="10002"/>
                  </a:ext>
                </a:extLst>
              </a:tr>
              <a:tr h="845121">
                <a:tc>
                  <a:txBody>
                    <a:bodyPr/>
                    <a:lstStyle/>
                    <a:p>
                      <a:pPr algn="l" fontAlgn="t"/>
                      <a:r>
                        <a:rPr lang="en-US" sz="1600" u="none" strike="noStrike" dirty="0">
                          <a:effectLst/>
                        </a:rPr>
                        <a:t>Government</a:t>
                      </a:r>
                      <a:br>
                        <a:rPr lang="en-US" sz="1600" u="none" strike="noStrike" dirty="0">
                          <a:effectLst/>
                        </a:rPr>
                      </a:br>
                      <a:r>
                        <a:rPr lang="en-US" sz="1600" u="none" strike="noStrike" dirty="0">
                          <a:effectLst/>
                        </a:rPr>
                        <a:t>Expenditures ($47bn) </a:t>
                      </a:r>
                      <a:endParaRPr lang="en-US" sz="1600" b="0" i="0" u="none" strike="noStrike" dirty="0">
                        <a:solidFill>
                          <a:srgbClr val="323232"/>
                        </a:solidFill>
                        <a:effectLst/>
                        <a:latin typeface="Tahoma"/>
                      </a:endParaRPr>
                    </a:p>
                  </a:txBody>
                  <a:tcPr marL="9114" marR="9114" marT="9114" marB="0" anchor="ctr"/>
                </a:tc>
                <a:tc>
                  <a:txBody>
                    <a:bodyPr/>
                    <a:lstStyle/>
                    <a:p>
                      <a:pPr algn="ctr" fontAlgn="b"/>
                      <a:r>
                        <a:rPr lang="en-US" sz="1600" u="none" strike="noStrike" dirty="0">
                          <a:effectLst/>
                        </a:rPr>
                        <a:t> $         -4</a:t>
                      </a:r>
                    </a:p>
                    <a:p>
                      <a:pPr algn="ctr" fontAlgn="b"/>
                      <a:r>
                        <a:rPr lang="en-US" sz="1600" b="0" i="0" u="none" strike="noStrike" dirty="0">
                          <a:effectLst/>
                          <a:latin typeface="Calibri"/>
                        </a:rPr>
                        <a:t>(-0.01%)</a:t>
                      </a:r>
                    </a:p>
                  </a:txBody>
                  <a:tcPr marL="9114" marR="9114" marT="9114" marB="0" anchor="ctr"/>
                </a:tc>
                <a:tc>
                  <a:txBody>
                    <a:bodyPr/>
                    <a:lstStyle/>
                    <a:p>
                      <a:pPr algn="ctr" fontAlgn="b"/>
                      <a:r>
                        <a:rPr lang="en-US" sz="1600" u="none" strike="noStrike" dirty="0">
                          <a:effectLst/>
                        </a:rPr>
                        <a:t> $        -13</a:t>
                      </a:r>
                    </a:p>
                    <a:p>
                      <a:pPr algn="ctr" fontAlgn="b"/>
                      <a:r>
                        <a:rPr lang="en-US" sz="1600" b="0" i="0" u="none" strike="noStrike" dirty="0">
                          <a:effectLst/>
                          <a:latin typeface="Calibri"/>
                        </a:rPr>
                        <a:t>(-0.03%)</a:t>
                      </a:r>
                    </a:p>
                  </a:txBody>
                  <a:tcPr marL="9114" marR="9114" marT="9114" marB="0" anchor="ctr"/>
                </a:tc>
                <a:tc>
                  <a:txBody>
                    <a:bodyPr/>
                    <a:lstStyle/>
                    <a:p>
                      <a:pPr algn="ctr" fontAlgn="b"/>
                      <a:r>
                        <a:rPr lang="en-US" sz="1600" u="none" strike="noStrike" dirty="0">
                          <a:effectLst/>
                        </a:rPr>
                        <a:t> $     -20</a:t>
                      </a:r>
                    </a:p>
                    <a:p>
                      <a:pPr algn="ctr" fontAlgn="b"/>
                      <a:r>
                        <a:rPr lang="en-US" sz="1600" b="0" i="0" u="none" strike="noStrike" dirty="0">
                          <a:effectLst/>
                          <a:latin typeface="Calibri"/>
                        </a:rPr>
                        <a:t>(-0.04%)</a:t>
                      </a:r>
                    </a:p>
                  </a:txBody>
                  <a:tcPr marL="9114" marR="9114" marT="9114" marB="0" anchor="ctr"/>
                </a:tc>
                <a:extLst>
                  <a:ext uri="{0D108BD9-81ED-4DB2-BD59-A6C34878D82A}">
                    <a16:rowId xmlns:a16="http://schemas.microsoft.com/office/drawing/2014/main" xmlns="" val="10003"/>
                  </a:ext>
                </a:extLst>
              </a:tr>
              <a:tr h="845121">
                <a:tc>
                  <a:txBody>
                    <a:bodyPr/>
                    <a:lstStyle/>
                    <a:p>
                      <a:pPr algn="l" fontAlgn="t"/>
                      <a:r>
                        <a:rPr lang="en-US" sz="1600" u="none" strike="noStrike" dirty="0">
                          <a:effectLst/>
                        </a:rPr>
                        <a:t>Net Exports with Rest of USA ($18bn) </a:t>
                      </a:r>
                      <a:endParaRPr lang="en-US" sz="1600" b="0" i="0" u="none" strike="noStrike" dirty="0">
                        <a:solidFill>
                          <a:srgbClr val="323232"/>
                        </a:solidFill>
                        <a:effectLst/>
                        <a:latin typeface="Tahoma"/>
                      </a:endParaRPr>
                    </a:p>
                  </a:txBody>
                  <a:tcPr marL="9114" marR="9114" marT="9114" marB="0" anchor="ctr"/>
                </a:tc>
                <a:tc>
                  <a:txBody>
                    <a:bodyPr/>
                    <a:lstStyle/>
                    <a:p>
                      <a:pPr algn="ctr" fontAlgn="b"/>
                      <a:r>
                        <a:rPr lang="en-US" sz="1600" u="none" strike="noStrike" dirty="0">
                          <a:effectLst/>
                        </a:rPr>
                        <a:t> $        -170</a:t>
                      </a:r>
                    </a:p>
                    <a:p>
                      <a:pPr algn="ctr" fontAlgn="b"/>
                      <a:r>
                        <a:rPr lang="en-US" sz="1600" u="none" strike="noStrike" dirty="0">
                          <a:effectLst/>
                        </a:rPr>
                        <a:t>(-0.94%)</a:t>
                      </a:r>
                    </a:p>
                  </a:txBody>
                  <a:tcPr marL="9114" marR="9114" marT="9114" marB="0" anchor="ctr"/>
                </a:tc>
                <a:tc>
                  <a:txBody>
                    <a:bodyPr/>
                    <a:lstStyle/>
                    <a:p>
                      <a:pPr algn="ctr" fontAlgn="b"/>
                      <a:r>
                        <a:rPr lang="en-US" sz="1600" u="none" strike="noStrike" dirty="0">
                          <a:effectLst/>
                        </a:rPr>
                        <a:t> $    -219</a:t>
                      </a:r>
                    </a:p>
                    <a:p>
                      <a:pPr algn="ctr" fontAlgn="b"/>
                      <a:r>
                        <a:rPr lang="en-US" sz="1600" u="none" strike="noStrike" dirty="0">
                          <a:effectLst/>
                        </a:rPr>
                        <a:t>(-1.18%)</a:t>
                      </a:r>
                    </a:p>
                  </a:txBody>
                  <a:tcPr marL="9114" marR="9114" marT="9114" marB="0" anchor="ctr"/>
                </a:tc>
                <a:tc>
                  <a:txBody>
                    <a:bodyPr/>
                    <a:lstStyle/>
                    <a:p>
                      <a:pPr algn="ctr" fontAlgn="b"/>
                      <a:r>
                        <a:rPr lang="en-US" sz="1600" u="none" strike="noStrike" dirty="0">
                          <a:effectLst/>
                        </a:rPr>
                        <a:t> $    -202</a:t>
                      </a:r>
                    </a:p>
                    <a:p>
                      <a:pPr algn="ctr" fontAlgn="b"/>
                      <a:r>
                        <a:rPr lang="en-US" sz="1600" u="none" strike="noStrike" dirty="0">
                          <a:effectLst/>
                        </a:rPr>
                        <a:t>(-0.96%)</a:t>
                      </a:r>
                    </a:p>
                  </a:txBody>
                  <a:tcPr marL="9114" marR="9114" marT="9114" marB="0" anchor="ctr"/>
                </a:tc>
                <a:extLst>
                  <a:ext uri="{0D108BD9-81ED-4DB2-BD59-A6C34878D82A}">
                    <a16:rowId xmlns:a16="http://schemas.microsoft.com/office/drawing/2014/main" xmlns="" val="10004"/>
                  </a:ext>
                </a:extLst>
              </a:tr>
              <a:tr h="722190">
                <a:tc>
                  <a:txBody>
                    <a:bodyPr/>
                    <a:lstStyle/>
                    <a:p>
                      <a:pPr algn="l" fontAlgn="t"/>
                      <a:r>
                        <a:rPr lang="en-US" sz="1800" b="1" u="sng" strike="noStrike" dirty="0">
                          <a:effectLst/>
                        </a:rPr>
                        <a:t>Net Changes in </a:t>
                      </a:r>
                      <a:br>
                        <a:rPr lang="en-US" sz="1800" b="1" u="sng" strike="noStrike" dirty="0">
                          <a:effectLst/>
                        </a:rPr>
                      </a:br>
                      <a:r>
                        <a:rPr lang="en-US" sz="1800" b="1" u="sng" strike="noStrike" dirty="0">
                          <a:effectLst/>
                        </a:rPr>
                        <a:t>Real GDP</a:t>
                      </a:r>
                      <a:endParaRPr lang="en-US" sz="1800" b="1" i="0" u="sng" strike="noStrike" dirty="0">
                        <a:solidFill>
                          <a:srgbClr val="323232"/>
                        </a:solidFill>
                        <a:effectLst/>
                        <a:latin typeface="Tahoma"/>
                      </a:endParaRPr>
                    </a:p>
                  </a:txBody>
                  <a:tcPr marL="9114" marR="9114" marT="9114" marB="0" anchor="ctr"/>
                </a:tc>
                <a:tc>
                  <a:txBody>
                    <a:bodyPr/>
                    <a:lstStyle/>
                    <a:p>
                      <a:pPr algn="ctr" fontAlgn="b"/>
                      <a:r>
                        <a:rPr lang="en-US" sz="1800" b="1" u="sng" strike="noStrike" dirty="0">
                          <a:effectLst/>
                        </a:rPr>
                        <a:t> $       -51</a:t>
                      </a:r>
                    </a:p>
                    <a:p>
                      <a:pPr algn="ctr" fontAlgn="b"/>
                      <a:r>
                        <a:rPr lang="en-US" sz="1800" b="1" i="0" u="sng" strike="noStrike" dirty="0">
                          <a:effectLst/>
                          <a:latin typeface="Calibri"/>
                        </a:rPr>
                        <a:t>(-0.04%)</a:t>
                      </a:r>
                    </a:p>
                  </a:txBody>
                  <a:tcPr marL="9114" marR="9114" marT="9114" marB="0" anchor="ctr"/>
                </a:tc>
                <a:tc>
                  <a:txBody>
                    <a:bodyPr/>
                    <a:lstStyle/>
                    <a:p>
                      <a:pPr algn="ctr" fontAlgn="b"/>
                      <a:r>
                        <a:rPr lang="en-US" sz="1800" b="1" u="sng" strike="noStrike" dirty="0">
                          <a:effectLst/>
                        </a:rPr>
                        <a:t> $    -130</a:t>
                      </a:r>
                    </a:p>
                    <a:p>
                      <a:pPr algn="ctr" fontAlgn="b"/>
                      <a:r>
                        <a:rPr lang="en-US" sz="1800" b="1" i="0" u="sng" strike="noStrike" dirty="0">
                          <a:effectLst/>
                          <a:latin typeface="Calibri"/>
                        </a:rPr>
                        <a:t>(-0.11%)</a:t>
                      </a:r>
                    </a:p>
                  </a:txBody>
                  <a:tcPr marL="9114" marR="9114" marT="9114" marB="0" anchor="ctr"/>
                </a:tc>
                <a:tc>
                  <a:txBody>
                    <a:bodyPr/>
                    <a:lstStyle/>
                    <a:p>
                      <a:pPr algn="ctr" fontAlgn="b"/>
                      <a:r>
                        <a:rPr lang="en-US" sz="1800" b="1" u="sng" strike="noStrike" dirty="0">
                          <a:effectLst/>
                        </a:rPr>
                        <a:t> $   -164</a:t>
                      </a:r>
                    </a:p>
                    <a:p>
                      <a:pPr algn="ctr" fontAlgn="b"/>
                      <a:r>
                        <a:rPr lang="en-US" sz="1800" b="1" i="0" u="sng" strike="noStrike" dirty="0">
                          <a:effectLst/>
                          <a:latin typeface="Calibri"/>
                        </a:rPr>
                        <a:t>(-0.12%)</a:t>
                      </a:r>
                    </a:p>
                  </a:txBody>
                  <a:tcPr marL="9114" marR="9114" marT="9114" marB="0" anchor="ctr"/>
                </a:tc>
                <a:extLst>
                  <a:ext uri="{0D108BD9-81ED-4DB2-BD59-A6C34878D82A}">
                    <a16:rowId xmlns:a16="http://schemas.microsoft.com/office/drawing/2014/main" xmlns="" val="10005"/>
                  </a:ext>
                </a:extLst>
              </a:tr>
            </a:tbl>
          </a:graphicData>
        </a:graphic>
      </p:graphicFrame>
      <p:graphicFrame>
        <p:nvGraphicFramePr>
          <p:cNvPr id="6" name="Content Placeholder 5"/>
          <p:cNvGraphicFramePr>
            <a:graphicFrameLocks noGrp="1"/>
          </p:cNvGraphicFramePr>
          <p:nvPr>
            <p:ph sz="half" idx="2"/>
            <p:extLst>
              <p:ext uri="{D42A27DB-BD31-4B8C-83A1-F6EECF244321}">
                <p14:modId xmlns:p14="http://schemas.microsoft.com/office/powerpoint/2010/main" val="128861767"/>
              </p:ext>
            </p:extLst>
          </p:nvPr>
        </p:nvGraphicFramePr>
        <p:xfrm>
          <a:off x="5638800" y="1295401"/>
          <a:ext cx="5575300" cy="4876799"/>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2D696524-E626-420C-A690-2F3B0084EEAB}" type="slidenum">
              <a:rPr lang="en-US" smtClean="0"/>
              <a:t>15</a:t>
            </a:fld>
            <a:endParaRPr lang="en-US"/>
          </a:p>
        </p:txBody>
      </p:sp>
    </p:spTree>
    <p:extLst>
      <p:ext uri="{BB962C8B-B14F-4D97-AF65-F5344CB8AC3E}">
        <p14:creationId xmlns:p14="http://schemas.microsoft.com/office/powerpoint/2010/main" val="3598913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Outline</a:t>
            </a:r>
          </a:p>
        </p:txBody>
      </p:sp>
      <p:sp>
        <p:nvSpPr>
          <p:cNvPr id="2" name="Content Placeholder 1"/>
          <p:cNvSpPr>
            <a:spLocks noGrp="1"/>
          </p:cNvSpPr>
          <p:nvPr>
            <p:ph sz="quarter" idx="1"/>
          </p:nvPr>
        </p:nvSpPr>
        <p:spPr/>
        <p:txBody>
          <a:bodyPr>
            <a:normAutofit/>
          </a:bodyPr>
          <a:lstStyle/>
          <a:p>
            <a:r>
              <a:rPr lang="en-US" dirty="0"/>
              <a:t>Background &amp; Introduction</a:t>
            </a:r>
          </a:p>
          <a:p>
            <a:endParaRPr lang="en-US" dirty="0"/>
          </a:p>
          <a:p>
            <a:r>
              <a:rPr lang="en-US" dirty="0"/>
              <a:t>Why a Computable General Equilibrium Model?</a:t>
            </a:r>
          </a:p>
          <a:p>
            <a:endParaRPr lang="en-US" dirty="0"/>
          </a:p>
          <a:p>
            <a:r>
              <a:rPr lang="en-US" dirty="0"/>
              <a:t>Data &amp; Methods</a:t>
            </a:r>
          </a:p>
          <a:p>
            <a:endParaRPr lang="en-US" dirty="0"/>
          </a:p>
          <a:p>
            <a:r>
              <a:rPr lang="en-US" dirty="0"/>
              <a:t>Results</a:t>
            </a:r>
          </a:p>
          <a:p>
            <a:endParaRPr lang="en-US" dirty="0"/>
          </a:p>
          <a:p>
            <a:r>
              <a:rPr lang="en-US" dirty="0"/>
              <a:t>Conclusion</a:t>
            </a:r>
          </a:p>
        </p:txBody>
      </p:sp>
      <p:sp>
        <p:nvSpPr>
          <p:cNvPr id="4" name="Slide Number Placeholder 3"/>
          <p:cNvSpPr>
            <a:spLocks noGrp="1"/>
          </p:cNvSpPr>
          <p:nvPr>
            <p:ph type="sldNum" sz="quarter" idx="12"/>
          </p:nvPr>
        </p:nvSpPr>
        <p:spPr/>
        <p:txBody>
          <a:bodyPr/>
          <a:lstStyle/>
          <a:p>
            <a:fld id="{401CF334-2D5C-4859-84A6-CA7E6E43FAEB}" type="slidenum">
              <a:rPr lang="en-US" smtClean="0"/>
              <a:t>2</a:t>
            </a:fld>
            <a:endParaRPr lang="en-US" dirty="0"/>
          </a:p>
        </p:txBody>
      </p:sp>
    </p:spTree>
    <p:extLst>
      <p:ext uri="{BB962C8B-B14F-4D97-AF65-F5344CB8AC3E}">
        <p14:creationId xmlns:p14="http://schemas.microsoft.com/office/powerpoint/2010/main" val="1727852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Motivation &amp; Research Question</a:t>
            </a:r>
          </a:p>
        </p:txBody>
      </p:sp>
      <p:sp>
        <p:nvSpPr>
          <p:cNvPr id="2" name="Content Placeholder 1"/>
          <p:cNvSpPr>
            <a:spLocks noGrp="1"/>
          </p:cNvSpPr>
          <p:nvPr>
            <p:ph sz="quarter" idx="1"/>
          </p:nvPr>
        </p:nvSpPr>
        <p:spPr/>
        <p:txBody>
          <a:bodyPr>
            <a:normAutofit fontScale="92500" lnSpcReduction="20000"/>
          </a:bodyPr>
          <a:lstStyle/>
          <a:p>
            <a:r>
              <a:rPr lang="en-US" dirty="0"/>
              <a:t>Motivation: Policymakers had 5 critical questions about this policy</a:t>
            </a:r>
          </a:p>
          <a:p>
            <a:pPr marL="777240" lvl="1" indent="-457200">
              <a:buFont typeface="+mj-lt"/>
              <a:buAutoNum type="arabicPeriod"/>
            </a:pPr>
            <a:r>
              <a:rPr lang="en-US" dirty="0"/>
              <a:t>What would be the magnitude of job loss?</a:t>
            </a:r>
          </a:p>
          <a:p>
            <a:pPr marL="777240" lvl="1" indent="-457200">
              <a:buFont typeface="+mj-lt"/>
              <a:buAutoNum type="arabicPeriod"/>
            </a:pPr>
            <a:r>
              <a:rPr lang="en-US" dirty="0"/>
              <a:t>How would the policy affect EITC credit for low wage city residents?</a:t>
            </a:r>
          </a:p>
          <a:p>
            <a:pPr marL="777240" lvl="1" indent="-457200">
              <a:buFont typeface="+mj-lt"/>
              <a:buAutoNum type="arabicPeriod"/>
            </a:pPr>
            <a:r>
              <a:rPr lang="en-US" dirty="0"/>
              <a:t>How would this policy impact business competitiveness vs. MD &amp;VA businesses?</a:t>
            </a:r>
          </a:p>
          <a:p>
            <a:pPr marL="777240" lvl="1" indent="-457200">
              <a:buFont typeface="+mj-lt"/>
              <a:buAutoNum type="arabicPeriod"/>
            </a:pPr>
            <a:r>
              <a:rPr lang="en-US" dirty="0" smtClean="0"/>
              <a:t>What </a:t>
            </a:r>
            <a:r>
              <a:rPr lang="en-US" dirty="0"/>
              <a:t>would the effect of this policy be on city net tax revenue?</a:t>
            </a:r>
          </a:p>
          <a:p>
            <a:pPr marL="777240" lvl="1" indent="-457200">
              <a:buFont typeface="+mj-lt"/>
              <a:buAutoNum type="arabicPeriod"/>
            </a:pPr>
            <a:r>
              <a:rPr lang="en-US" dirty="0" smtClean="0"/>
              <a:t>Would </a:t>
            </a:r>
            <a:r>
              <a:rPr lang="en-US" dirty="0"/>
              <a:t>there be any unintended consequences for the city’s economy?</a:t>
            </a:r>
          </a:p>
          <a:p>
            <a:pPr marL="320040" lvl="1" indent="0">
              <a:buNone/>
            </a:pPr>
            <a:endParaRPr lang="en-US" dirty="0"/>
          </a:p>
          <a:p>
            <a:pPr marL="282575" lvl="1" indent="-282575"/>
            <a:r>
              <a:rPr lang="en-US" sz="2600" dirty="0"/>
              <a:t>This study aims to answer the first </a:t>
            </a:r>
            <a:r>
              <a:rPr lang="en-US" sz="2600" dirty="0" smtClean="0"/>
              <a:t>three questions </a:t>
            </a:r>
            <a:r>
              <a:rPr lang="en-US" sz="2600" dirty="0"/>
              <a:t>above</a:t>
            </a:r>
          </a:p>
          <a:p>
            <a:pPr marL="556895" lvl="2" indent="-282575"/>
            <a:endParaRPr lang="en-US" dirty="0"/>
          </a:p>
          <a:p>
            <a:pPr>
              <a:buClr>
                <a:schemeClr val="accent2">
                  <a:lumMod val="75000"/>
                </a:schemeClr>
              </a:buClr>
            </a:pPr>
            <a:r>
              <a:rPr lang="en-US" dirty="0"/>
              <a:t>Other factors to consider:</a:t>
            </a:r>
          </a:p>
          <a:p>
            <a:pPr lvl="1">
              <a:buFontTx/>
              <a:buChar char="-"/>
            </a:pPr>
            <a:r>
              <a:rPr lang="en-US" dirty="0"/>
              <a:t>Border effects/ DC’s share of regional economy</a:t>
            </a:r>
          </a:p>
          <a:p>
            <a:pPr lvl="1">
              <a:buFontTx/>
              <a:buChar char="-"/>
            </a:pPr>
            <a:r>
              <a:rPr lang="en-US" dirty="0"/>
              <a:t>DC workforce composition (residents v. non-residents)</a:t>
            </a:r>
          </a:p>
          <a:p>
            <a:pPr lvl="1">
              <a:buFontTx/>
              <a:buChar char="-"/>
            </a:pPr>
            <a:r>
              <a:rPr lang="en-US" dirty="0"/>
              <a:t>Large magnitude of wage increase </a:t>
            </a:r>
          </a:p>
          <a:p>
            <a:pPr marL="320040" lvl="1" indent="0">
              <a:buNone/>
            </a:pPr>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3</a:t>
            </a:fld>
            <a:endParaRPr lang="en-US" dirty="0"/>
          </a:p>
        </p:txBody>
      </p:sp>
    </p:spTree>
    <p:extLst>
      <p:ext uri="{BB962C8B-B14F-4D97-AF65-F5344CB8AC3E}">
        <p14:creationId xmlns:p14="http://schemas.microsoft.com/office/powerpoint/2010/main" val="2088959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Minimum Wage Policy</a:t>
            </a:r>
          </a:p>
        </p:txBody>
      </p:sp>
      <p:sp>
        <p:nvSpPr>
          <p:cNvPr id="2" name="Content Placeholder 1"/>
          <p:cNvSpPr>
            <a:spLocks noGrp="1"/>
          </p:cNvSpPr>
          <p:nvPr>
            <p:ph sz="quarter" idx="1"/>
          </p:nvPr>
        </p:nvSpPr>
        <p:spPr>
          <a:xfrm>
            <a:off x="1219200" y="1376590"/>
            <a:ext cx="10363200" cy="4572000"/>
          </a:xfrm>
        </p:spPr>
        <p:txBody>
          <a:bodyPr/>
          <a:lstStyle/>
          <a:p>
            <a:pPr>
              <a:buClr>
                <a:schemeClr val="accent2">
                  <a:lumMod val="75000"/>
                </a:schemeClr>
              </a:buClr>
            </a:pPr>
            <a:r>
              <a:rPr lang="en-US" sz="2400" dirty="0"/>
              <a:t>The Fair Shot Minimum Wage Amendment Act of 2016 increases the minimum wage to $15 by 2020 and pegs it to CPI beginning in 2021</a:t>
            </a:r>
          </a:p>
          <a:p>
            <a:pPr>
              <a:buClr>
                <a:schemeClr val="accent2">
                  <a:lumMod val="75000"/>
                </a:schemeClr>
              </a:buClr>
            </a:pPr>
            <a:r>
              <a:rPr lang="en-US" sz="2400" dirty="0"/>
              <a:t>Prior to this, the minimum wage was capped at $11.50 in July 2016 and tied to inflation thereafter</a:t>
            </a:r>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118636880"/>
              </p:ext>
            </p:extLst>
          </p:nvPr>
        </p:nvGraphicFramePr>
        <p:xfrm>
          <a:off x="4147458" y="2735580"/>
          <a:ext cx="6498771" cy="3931920"/>
        </p:xfrm>
        <a:graphic>
          <a:graphicData uri="http://schemas.openxmlformats.org/drawingml/2006/table">
            <a:tbl>
              <a:tblPr firstRow="1" bandRow="1">
                <a:tableStyleId>{21E4AEA4-8DFA-4A89-87EB-49C32662AFE0}</a:tableStyleId>
              </a:tblPr>
              <a:tblGrid>
                <a:gridCol w="2166257">
                  <a:extLst>
                    <a:ext uri="{9D8B030D-6E8A-4147-A177-3AD203B41FA5}">
                      <a16:colId xmlns:a16="http://schemas.microsoft.com/office/drawing/2014/main" xmlns="" val="20000"/>
                    </a:ext>
                  </a:extLst>
                </a:gridCol>
                <a:gridCol w="2166257">
                  <a:extLst>
                    <a:ext uri="{9D8B030D-6E8A-4147-A177-3AD203B41FA5}">
                      <a16:colId xmlns:a16="http://schemas.microsoft.com/office/drawing/2014/main" xmlns="" val="20001"/>
                    </a:ext>
                  </a:extLst>
                </a:gridCol>
                <a:gridCol w="2166257">
                  <a:extLst>
                    <a:ext uri="{9D8B030D-6E8A-4147-A177-3AD203B41FA5}">
                      <a16:colId xmlns:a16="http://schemas.microsoft.com/office/drawing/2014/main" xmlns="" val="20002"/>
                    </a:ext>
                  </a:extLst>
                </a:gridCol>
              </a:tblGrid>
              <a:tr h="559981">
                <a:tc>
                  <a:txBody>
                    <a:bodyPr/>
                    <a:lstStyle/>
                    <a:p>
                      <a:pPr algn="ctr"/>
                      <a:r>
                        <a:rPr lang="en-US" dirty="0"/>
                        <a:t>Date</a:t>
                      </a:r>
                    </a:p>
                  </a:txBody>
                  <a:tcPr/>
                </a:tc>
                <a:tc>
                  <a:txBody>
                    <a:bodyPr/>
                    <a:lstStyle/>
                    <a:p>
                      <a:pPr algn="ctr"/>
                      <a:r>
                        <a:rPr lang="en-US" dirty="0"/>
                        <a:t>Hourly Wage</a:t>
                      </a:r>
                    </a:p>
                  </a:txBody>
                  <a:tcPr/>
                </a:tc>
                <a:tc>
                  <a:txBody>
                    <a:bodyPr/>
                    <a:lstStyle/>
                    <a:p>
                      <a:pPr algn="ctr"/>
                      <a:r>
                        <a:rPr lang="en-US" dirty="0"/>
                        <a:t>Annual Full Time Salary*</a:t>
                      </a:r>
                    </a:p>
                  </a:txBody>
                  <a:tcPr/>
                </a:tc>
                <a:extLst>
                  <a:ext uri="{0D108BD9-81ED-4DB2-BD59-A6C34878D82A}">
                    <a16:rowId xmlns:a16="http://schemas.microsoft.com/office/drawing/2014/main" xmlns="" val="10000"/>
                  </a:ext>
                </a:extLst>
              </a:tr>
              <a:tr h="319989">
                <a:tc>
                  <a:txBody>
                    <a:bodyPr/>
                    <a:lstStyle/>
                    <a:p>
                      <a:pPr algn="ctr"/>
                      <a:r>
                        <a:rPr lang="en-US" dirty="0"/>
                        <a:t>Prior to July</a:t>
                      </a:r>
                      <a:r>
                        <a:rPr lang="en-US" baseline="0" dirty="0"/>
                        <a:t> 2014</a:t>
                      </a:r>
                      <a:endParaRPr lang="en-US" dirty="0"/>
                    </a:p>
                  </a:txBody>
                  <a:tcPr/>
                </a:tc>
                <a:tc>
                  <a:txBody>
                    <a:bodyPr/>
                    <a:lstStyle/>
                    <a:p>
                      <a:pPr algn="ctr"/>
                      <a:r>
                        <a:rPr lang="en-US" dirty="0"/>
                        <a:t>$8.25</a:t>
                      </a:r>
                    </a:p>
                  </a:txBody>
                  <a:tcPr/>
                </a:tc>
                <a:tc>
                  <a:txBody>
                    <a:bodyPr/>
                    <a:lstStyle/>
                    <a:p>
                      <a:pPr algn="ctr"/>
                      <a:r>
                        <a:rPr lang="en-US" dirty="0"/>
                        <a:t>$17,160</a:t>
                      </a:r>
                    </a:p>
                  </a:txBody>
                  <a:tcPr/>
                </a:tc>
                <a:extLst>
                  <a:ext uri="{0D108BD9-81ED-4DB2-BD59-A6C34878D82A}">
                    <a16:rowId xmlns:a16="http://schemas.microsoft.com/office/drawing/2014/main" xmlns="" val="10001"/>
                  </a:ext>
                </a:extLst>
              </a:tr>
              <a:tr h="319989">
                <a:tc>
                  <a:txBody>
                    <a:bodyPr/>
                    <a:lstStyle/>
                    <a:p>
                      <a:pPr algn="ctr"/>
                      <a:r>
                        <a:rPr lang="en-US" dirty="0"/>
                        <a:t>7/1/2014</a:t>
                      </a:r>
                    </a:p>
                  </a:txBody>
                  <a:tcPr/>
                </a:tc>
                <a:tc>
                  <a:txBody>
                    <a:bodyPr/>
                    <a:lstStyle/>
                    <a:p>
                      <a:pPr algn="ctr"/>
                      <a:r>
                        <a:rPr lang="en-US" dirty="0"/>
                        <a:t>$9.50</a:t>
                      </a:r>
                    </a:p>
                  </a:txBody>
                  <a:tcPr/>
                </a:tc>
                <a:tc>
                  <a:txBody>
                    <a:bodyPr/>
                    <a:lstStyle/>
                    <a:p>
                      <a:pPr algn="ctr"/>
                      <a:r>
                        <a:rPr lang="en-US" dirty="0"/>
                        <a:t>$19,760</a:t>
                      </a:r>
                    </a:p>
                  </a:txBody>
                  <a:tcPr/>
                </a:tc>
                <a:extLst>
                  <a:ext uri="{0D108BD9-81ED-4DB2-BD59-A6C34878D82A}">
                    <a16:rowId xmlns:a16="http://schemas.microsoft.com/office/drawing/2014/main" xmlns="" val="10002"/>
                  </a:ext>
                </a:extLst>
              </a:tr>
              <a:tr h="319989">
                <a:tc>
                  <a:txBody>
                    <a:bodyPr/>
                    <a:lstStyle/>
                    <a:p>
                      <a:pPr algn="ctr"/>
                      <a:r>
                        <a:rPr lang="en-US" dirty="0"/>
                        <a:t>7/1/2015</a:t>
                      </a:r>
                    </a:p>
                  </a:txBody>
                  <a:tcPr/>
                </a:tc>
                <a:tc>
                  <a:txBody>
                    <a:bodyPr/>
                    <a:lstStyle/>
                    <a:p>
                      <a:pPr algn="ctr"/>
                      <a:r>
                        <a:rPr lang="en-US" dirty="0"/>
                        <a:t>$10.50</a:t>
                      </a:r>
                    </a:p>
                  </a:txBody>
                  <a:tcPr/>
                </a:tc>
                <a:tc>
                  <a:txBody>
                    <a:bodyPr/>
                    <a:lstStyle/>
                    <a:p>
                      <a:pPr algn="ctr"/>
                      <a:r>
                        <a:rPr lang="en-US" dirty="0"/>
                        <a:t>$21,840</a:t>
                      </a:r>
                    </a:p>
                  </a:txBody>
                  <a:tcPr/>
                </a:tc>
                <a:extLst>
                  <a:ext uri="{0D108BD9-81ED-4DB2-BD59-A6C34878D82A}">
                    <a16:rowId xmlns:a16="http://schemas.microsoft.com/office/drawing/2014/main" xmlns="" val="10003"/>
                  </a:ext>
                </a:extLst>
              </a:tr>
              <a:tr h="319989">
                <a:tc>
                  <a:txBody>
                    <a:bodyPr/>
                    <a:lstStyle/>
                    <a:p>
                      <a:pPr algn="ctr"/>
                      <a:r>
                        <a:rPr lang="en-US" dirty="0"/>
                        <a:t>7/1/2016</a:t>
                      </a:r>
                    </a:p>
                  </a:txBody>
                  <a:tcPr>
                    <a:lnB w="12700" cap="flat" cmpd="sng" algn="ctr">
                      <a:solidFill>
                        <a:schemeClr val="tx1"/>
                      </a:solidFill>
                      <a:prstDash val="solid"/>
                      <a:round/>
                      <a:headEnd type="none" w="med" len="med"/>
                      <a:tailEnd type="none" w="med" len="med"/>
                    </a:lnB>
                  </a:tcPr>
                </a:tc>
                <a:tc>
                  <a:txBody>
                    <a:bodyPr/>
                    <a:lstStyle/>
                    <a:p>
                      <a:pPr algn="ctr"/>
                      <a:r>
                        <a:rPr lang="en-US" dirty="0"/>
                        <a:t>$11.50</a:t>
                      </a:r>
                    </a:p>
                  </a:txBody>
                  <a:tcPr>
                    <a:lnB w="12700" cap="flat" cmpd="sng" algn="ctr">
                      <a:solidFill>
                        <a:schemeClr val="tx1"/>
                      </a:solidFill>
                      <a:prstDash val="solid"/>
                      <a:round/>
                      <a:headEnd type="none" w="med" len="med"/>
                      <a:tailEnd type="none" w="med" len="med"/>
                    </a:lnB>
                  </a:tcPr>
                </a:tc>
                <a:tc>
                  <a:txBody>
                    <a:bodyPr/>
                    <a:lstStyle/>
                    <a:p>
                      <a:pPr algn="ctr"/>
                      <a:r>
                        <a:rPr lang="en-US" dirty="0"/>
                        <a:t>$23,920</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19989">
                <a:tc>
                  <a:txBody>
                    <a:bodyPr/>
                    <a:lstStyle/>
                    <a:p>
                      <a:pPr algn="ctr"/>
                      <a:r>
                        <a:rPr lang="en-US" dirty="0"/>
                        <a:t>7/1/2017</a:t>
                      </a:r>
                    </a:p>
                  </a:txBody>
                  <a:tcPr>
                    <a:lnT w="12700" cap="flat" cmpd="sng" algn="ctr">
                      <a:solidFill>
                        <a:schemeClr val="tx1"/>
                      </a:solidFill>
                      <a:prstDash val="solid"/>
                      <a:round/>
                      <a:headEnd type="none" w="med" len="med"/>
                      <a:tailEnd type="none" w="med" len="med"/>
                    </a:lnT>
                  </a:tcPr>
                </a:tc>
                <a:tc>
                  <a:txBody>
                    <a:bodyPr/>
                    <a:lstStyle/>
                    <a:p>
                      <a:pPr algn="ctr"/>
                      <a:r>
                        <a:rPr lang="en-US" dirty="0"/>
                        <a:t>$12.50</a:t>
                      </a:r>
                    </a:p>
                  </a:txBody>
                  <a:tcPr>
                    <a:lnT w="12700" cap="flat" cmpd="sng" algn="ctr">
                      <a:solidFill>
                        <a:schemeClr val="tx1"/>
                      </a:solidFill>
                      <a:prstDash val="solid"/>
                      <a:round/>
                      <a:headEnd type="none" w="med" len="med"/>
                      <a:tailEnd type="none" w="med" len="med"/>
                    </a:lnT>
                  </a:tcPr>
                </a:tc>
                <a:tc>
                  <a:txBody>
                    <a:bodyPr/>
                    <a:lstStyle/>
                    <a:p>
                      <a:pPr algn="ctr"/>
                      <a:r>
                        <a:rPr lang="en-US" dirty="0"/>
                        <a:t>$26,000</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5"/>
                  </a:ext>
                </a:extLst>
              </a:tr>
              <a:tr h="319989">
                <a:tc>
                  <a:txBody>
                    <a:bodyPr/>
                    <a:lstStyle/>
                    <a:p>
                      <a:pPr algn="ctr"/>
                      <a:r>
                        <a:rPr lang="en-US" dirty="0"/>
                        <a:t>7/1/2018</a:t>
                      </a:r>
                    </a:p>
                  </a:txBody>
                  <a:tcPr/>
                </a:tc>
                <a:tc>
                  <a:txBody>
                    <a:bodyPr/>
                    <a:lstStyle/>
                    <a:p>
                      <a:pPr algn="ctr"/>
                      <a:r>
                        <a:rPr lang="en-US" dirty="0"/>
                        <a:t>$13.25</a:t>
                      </a:r>
                    </a:p>
                  </a:txBody>
                  <a:tcPr/>
                </a:tc>
                <a:tc>
                  <a:txBody>
                    <a:bodyPr/>
                    <a:lstStyle/>
                    <a:p>
                      <a:pPr algn="ctr"/>
                      <a:r>
                        <a:rPr lang="en-US" dirty="0"/>
                        <a:t>$27,560</a:t>
                      </a:r>
                    </a:p>
                  </a:txBody>
                  <a:tcPr/>
                </a:tc>
                <a:extLst>
                  <a:ext uri="{0D108BD9-81ED-4DB2-BD59-A6C34878D82A}">
                    <a16:rowId xmlns:a16="http://schemas.microsoft.com/office/drawing/2014/main" xmlns="" val="10006"/>
                  </a:ext>
                </a:extLst>
              </a:tr>
              <a:tr h="319989">
                <a:tc>
                  <a:txBody>
                    <a:bodyPr/>
                    <a:lstStyle/>
                    <a:p>
                      <a:pPr algn="ctr"/>
                      <a:r>
                        <a:rPr lang="en-US" dirty="0"/>
                        <a:t>7/1/2019</a:t>
                      </a:r>
                    </a:p>
                  </a:txBody>
                  <a:tcPr/>
                </a:tc>
                <a:tc>
                  <a:txBody>
                    <a:bodyPr/>
                    <a:lstStyle/>
                    <a:p>
                      <a:pPr algn="ctr"/>
                      <a:r>
                        <a:rPr lang="en-US" dirty="0"/>
                        <a:t>$14.00</a:t>
                      </a:r>
                    </a:p>
                  </a:txBody>
                  <a:tcPr/>
                </a:tc>
                <a:tc>
                  <a:txBody>
                    <a:bodyPr/>
                    <a:lstStyle/>
                    <a:p>
                      <a:pPr algn="ctr"/>
                      <a:r>
                        <a:rPr lang="en-US" dirty="0"/>
                        <a:t>$29,120</a:t>
                      </a:r>
                    </a:p>
                  </a:txBody>
                  <a:tcPr/>
                </a:tc>
                <a:extLst>
                  <a:ext uri="{0D108BD9-81ED-4DB2-BD59-A6C34878D82A}">
                    <a16:rowId xmlns:a16="http://schemas.microsoft.com/office/drawing/2014/main" xmlns="" val="10007"/>
                  </a:ext>
                </a:extLst>
              </a:tr>
              <a:tr h="319989">
                <a:tc>
                  <a:txBody>
                    <a:bodyPr/>
                    <a:lstStyle/>
                    <a:p>
                      <a:pPr algn="ctr"/>
                      <a:r>
                        <a:rPr lang="en-US" dirty="0"/>
                        <a:t>7/1/2020</a:t>
                      </a:r>
                    </a:p>
                  </a:txBody>
                  <a:tcPr/>
                </a:tc>
                <a:tc>
                  <a:txBody>
                    <a:bodyPr/>
                    <a:lstStyle/>
                    <a:p>
                      <a:pPr algn="ctr"/>
                      <a:r>
                        <a:rPr lang="en-US" dirty="0"/>
                        <a:t>$15.00</a:t>
                      </a:r>
                    </a:p>
                  </a:txBody>
                  <a:tcPr/>
                </a:tc>
                <a:tc>
                  <a:txBody>
                    <a:bodyPr/>
                    <a:lstStyle/>
                    <a:p>
                      <a:pPr algn="ctr"/>
                      <a:r>
                        <a:rPr lang="en-US" dirty="0"/>
                        <a:t>$31,200</a:t>
                      </a:r>
                    </a:p>
                  </a:txBody>
                  <a:tcPr/>
                </a:tc>
                <a:extLst>
                  <a:ext uri="{0D108BD9-81ED-4DB2-BD59-A6C34878D82A}">
                    <a16:rowId xmlns:a16="http://schemas.microsoft.com/office/drawing/2014/main" xmlns="" val="10008"/>
                  </a:ext>
                </a:extLst>
              </a:tr>
              <a:tr h="319989">
                <a:tc gridSpan="3">
                  <a:txBody>
                    <a:bodyPr/>
                    <a:lstStyle/>
                    <a:p>
                      <a:pPr algn="l"/>
                      <a:r>
                        <a:rPr lang="en-US" dirty="0"/>
                        <a:t>* </a:t>
                      </a:r>
                      <a:r>
                        <a:rPr lang="en-US" sz="1600" dirty="0"/>
                        <a:t>Based on 40</a:t>
                      </a:r>
                      <a:r>
                        <a:rPr lang="en-US" sz="1600" baseline="0" dirty="0"/>
                        <a:t> hours worked per week</a:t>
                      </a:r>
                      <a:endParaRPr lang="en-US" sz="1600" dirty="0"/>
                    </a:p>
                  </a:txBody>
                  <a:tcPr/>
                </a:tc>
                <a:tc hMerge="1">
                  <a:txBody>
                    <a:bodyPr/>
                    <a:lstStyle/>
                    <a:p>
                      <a:pPr algn="ctr"/>
                      <a:endParaRPr lang="en-US"/>
                    </a:p>
                  </a:txBody>
                  <a:tcPr/>
                </a:tc>
                <a:tc hMerge="1">
                  <a:txBody>
                    <a:bodyPr/>
                    <a:lstStyle/>
                    <a:p>
                      <a:pPr algn="ctr"/>
                      <a:endParaRPr lang="en-US" dirty="0"/>
                    </a:p>
                  </a:txBody>
                  <a:tcPr/>
                </a:tc>
                <a:extLst>
                  <a:ext uri="{0D108BD9-81ED-4DB2-BD59-A6C34878D82A}">
                    <a16:rowId xmlns:a16="http://schemas.microsoft.com/office/drawing/2014/main" xmlns="" val="10009"/>
                  </a:ext>
                </a:extLst>
              </a:tr>
            </a:tbl>
          </a:graphicData>
        </a:graphic>
      </p:graphicFrame>
      <p:sp>
        <p:nvSpPr>
          <p:cNvPr id="5" name="Slide Number Placeholder 4"/>
          <p:cNvSpPr>
            <a:spLocks noGrp="1"/>
          </p:cNvSpPr>
          <p:nvPr>
            <p:ph type="sldNum" sz="quarter" idx="12"/>
          </p:nvPr>
        </p:nvSpPr>
        <p:spPr/>
        <p:txBody>
          <a:bodyPr/>
          <a:lstStyle/>
          <a:p>
            <a:fld id="{401CF334-2D5C-4859-84A6-CA7E6E43FAEB}" type="slidenum">
              <a:rPr lang="en-US" smtClean="0"/>
              <a:t>4</a:t>
            </a:fld>
            <a:endParaRPr lang="en-US" dirty="0"/>
          </a:p>
        </p:txBody>
      </p:sp>
    </p:spTree>
    <p:extLst>
      <p:ext uri="{BB962C8B-B14F-4D97-AF65-F5344CB8AC3E}">
        <p14:creationId xmlns:p14="http://schemas.microsoft.com/office/powerpoint/2010/main" val="30726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Minimum Wage Policy (cont.)</a:t>
            </a:r>
          </a:p>
        </p:txBody>
      </p:sp>
      <p:graphicFrame>
        <p:nvGraphicFramePr>
          <p:cNvPr id="6" name="Chart 5"/>
          <p:cNvGraphicFramePr>
            <a:graphicFrameLocks/>
          </p:cNvGraphicFramePr>
          <p:nvPr>
            <p:extLst>
              <p:ext uri="{D42A27DB-BD31-4B8C-83A1-F6EECF244321}">
                <p14:modId xmlns:p14="http://schemas.microsoft.com/office/powerpoint/2010/main" val="726588724"/>
              </p:ext>
            </p:extLst>
          </p:nvPr>
        </p:nvGraphicFramePr>
        <p:xfrm>
          <a:off x="586562" y="1527790"/>
          <a:ext cx="7693837" cy="4198939"/>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716094" y="5650529"/>
            <a:ext cx="6248400" cy="307777"/>
          </a:xfrm>
          <a:prstGeom prst="rect">
            <a:avLst/>
          </a:prstGeom>
          <a:noFill/>
        </p:spPr>
        <p:txBody>
          <a:bodyPr wrap="square" rtlCol="0">
            <a:spAutoFit/>
          </a:bodyPr>
          <a:lstStyle/>
          <a:p>
            <a:r>
              <a:rPr lang="en-US" sz="1400" dirty="0"/>
              <a:t>Based on 2.3% projected inflation from 2016 to 2032.</a:t>
            </a:r>
          </a:p>
        </p:txBody>
      </p:sp>
      <p:sp>
        <p:nvSpPr>
          <p:cNvPr id="8" name="TextBox 7"/>
          <p:cNvSpPr txBox="1"/>
          <p:nvPr/>
        </p:nvSpPr>
        <p:spPr>
          <a:xfrm>
            <a:off x="8267700" y="910772"/>
            <a:ext cx="3784600" cy="5324535"/>
          </a:xfrm>
          <a:prstGeom prst="rect">
            <a:avLst/>
          </a:prstGeom>
          <a:noFill/>
          <a:ln>
            <a:noFill/>
          </a:ln>
        </p:spPr>
        <p:txBody>
          <a:bodyPr wrap="square" rtlCol="0" anchor="ctr" anchorCtr="1">
            <a:spAutoFit/>
          </a:bodyPr>
          <a:lstStyle/>
          <a:p>
            <a:pPr marL="285750" indent="-285750">
              <a:buClr>
                <a:schemeClr val="accent2">
                  <a:lumMod val="75000"/>
                </a:schemeClr>
              </a:buClr>
              <a:buFont typeface="Arial" panose="020B0604020202020204" pitchFamily="34" charset="0"/>
              <a:buChar char="•"/>
            </a:pPr>
            <a:r>
              <a:rPr lang="en-US" sz="2000" dirty="0"/>
              <a:t>~30% increase in statutory minimum wage from 2016-2020 ($11.50 to $15.00)</a:t>
            </a:r>
          </a:p>
          <a:p>
            <a:pPr>
              <a:buClr>
                <a:schemeClr val="accent2">
                  <a:lumMod val="75000"/>
                </a:schemeClr>
              </a:buClr>
            </a:pPr>
            <a:endParaRPr lang="en-US" sz="2000" dirty="0"/>
          </a:p>
          <a:p>
            <a:pPr marL="285750" indent="-285750">
              <a:buClr>
                <a:schemeClr val="accent2">
                  <a:lumMod val="75000"/>
                </a:schemeClr>
              </a:buClr>
              <a:buFont typeface="Arial" panose="020B0604020202020204" pitchFamily="34" charset="0"/>
              <a:buChar char="•"/>
            </a:pPr>
            <a:r>
              <a:rPr lang="en-US" sz="2000" dirty="0"/>
              <a:t>From 2013-2020, DC will increase its wage by 82% ($8.25 to $15), the largest increase in the nation during this time frame</a:t>
            </a:r>
          </a:p>
          <a:p>
            <a:pPr>
              <a:buClr>
                <a:schemeClr val="accent2">
                  <a:lumMod val="75000"/>
                </a:schemeClr>
              </a:buClr>
            </a:pPr>
            <a:endParaRPr lang="en-US" sz="2000" dirty="0"/>
          </a:p>
          <a:p>
            <a:pPr marL="285750" indent="-285750">
              <a:buClr>
                <a:schemeClr val="accent2">
                  <a:lumMod val="75000"/>
                </a:schemeClr>
              </a:buClr>
              <a:buFont typeface="Arial" panose="020B0604020202020204" pitchFamily="34" charset="0"/>
              <a:buChar char="•"/>
            </a:pPr>
            <a:r>
              <a:rPr lang="en-US" sz="2000" dirty="0"/>
              <a:t>Without the new $15 policy, the previous policy would have crossed $15 in 2028. With the new policy, by 2028 the minimum wage will be approx. $18</a:t>
            </a:r>
          </a:p>
          <a:p>
            <a:pPr marL="285750" indent="-285750">
              <a:buClr>
                <a:schemeClr val="accent2">
                  <a:lumMod val="75000"/>
                </a:schemeClr>
              </a:buClr>
              <a:buFont typeface="Arial" panose="020B0604020202020204" pitchFamily="34" charset="0"/>
              <a:buChar char="•"/>
            </a:pPr>
            <a:endParaRPr lang="en-US" sz="2000" dirty="0"/>
          </a:p>
        </p:txBody>
      </p:sp>
      <p:sp>
        <p:nvSpPr>
          <p:cNvPr id="9" name="Slide Number Placeholder 8"/>
          <p:cNvSpPr>
            <a:spLocks noGrp="1"/>
          </p:cNvSpPr>
          <p:nvPr>
            <p:ph type="sldNum" sz="quarter" idx="12"/>
          </p:nvPr>
        </p:nvSpPr>
        <p:spPr/>
        <p:txBody>
          <a:bodyPr/>
          <a:lstStyle/>
          <a:p>
            <a:fld id="{401CF334-2D5C-4859-84A6-CA7E6E43FAEB}" type="slidenum">
              <a:rPr lang="en-US" smtClean="0"/>
              <a:t>5</a:t>
            </a:fld>
            <a:endParaRPr lang="en-US" dirty="0"/>
          </a:p>
        </p:txBody>
      </p:sp>
    </p:spTree>
    <p:extLst>
      <p:ext uri="{BB962C8B-B14F-4D97-AF65-F5344CB8AC3E}">
        <p14:creationId xmlns:p14="http://schemas.microsoft.com/office/powerpoint/2010/main" val="3867255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Why We Use a CGE Model</a:t>
            </a:r>
          </a:p>
        </p:txBody>
      </p:sp>
      <p:sp>
        <p:nvSpPr>
          <p:cNvPr id="2" name="Content Placeholder 1"/>
          <p:cNvSpPr>
            <a:spLocks noGrp="1"/>
          </p:cNvSpPr>
          <p:nvPr>
            <p:ph sz="quarter" idx="1"/>
          </p:nvPr>
        </p:nvSpPr>
        <p:spPr>
          <a:xfrm>
            <a:off x="1219200" y="1447800"/>
            <a:ext cx="10363200" cy="5181600"/>
          </a:xfrm>
        </p:spPr>
        <p:txBody>
          <a:bodyPr>
            <a:normAutofit/>
          </a:bodyPr>
          <a:lstStyle/>
          <a:p>
            <a:r>
              <a:rPr lang="en-US" sz="2400" dirty="0"/>
              <a:t>Many minimum wage studies exist, but most rely on partial-equilibrium analysis to evaluate historical changes (usually of small $ increases and often for specific subsets of the population)</a:t>
            </a:r>
          </a:p>
          <a:p>
            <a:r>
              <a:rPr lang="en-US" sz="2400" dirty="0"/>
              <a:t>Our study aims to evaluate what will happen </a:t>
            </a:r>
            <a:r>
              <a:rPr lang="en-US" sz="2400" i="1" dirty="0"/>
              <a:t>in the future</a:t>
            </a:r>
            <a:r>
              <a:rPr lang="en-US" sz="2400" dirty="0"/>
              <a:t>, with a nearly 30% increase in the minimum wage over 4 years</a:t>
            </a:r>
          </a:p>
          <a:p>
            <a:r>
              <a:rPr lang="en-US" sz="2400" dirty="0"/>
              <a:t>The Computable General Equilibrium model we use (REMI) offers annual impacts into the future, taking into account dynamic changes in the economy such as behavioral changes from both businesses and consumers</a:t>
            </a:r>
          </a:p>
          <a:p>
            <a:r>
              <a:rPr lang="en-US" sz="2400" dirty="0"/>
              <a:t>It provides a more thorough output of the many impacts that can be expected from a policy change of this magnitude (i.e. price impacts, GSP changes, labor &amp; capital substitution, etc.) </a:t>
            </a:r>
          </a:p>
        </p:txBody>
      </p:sp>
      <p:sp>
        <p:nvSpPr>
          <p:cNvPr id="5" name="Slide Number Placeholder 4"/>
          <p:cNvSpPr>
            <a:spLocks noGrp="1"/>
          </p:cNvSpPr>
          <p:nvPr>
            <p:ph type="sldNum" sz="quarter" idx="12"/>
          </p:nvPr>
        </p:nvSpPr>
        <p:spPr/>
        <p:txBody>
          <a:bodyPr/>
          <a:lstStyle/>
          <a:p>
            <a:fld id="{401CF334-2D5C-4859-84A6-CA7E6E43FAEB}" type="slidenum">
              <a:rPr lang="en-US" smtClean="0"/>
              <a:t>6</a:t>
            </a:fld>
            <a:endParaRPr lang="en-US" dirty="0"/>
          </a:p>
        </p:txBody>
      </p:sp>
    </p:spTree>
    <p:extLst>
      <p:ext uri="{BB962C8B-B14F-4D97-AF65-F5344CB8AC3E}">
        <p14:creationId xmlns:p14="http://schemas.microsoft.com/office/powerpoint/2010/main" val="1421012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Data &amp; Methods</a:t>
            </a:r>
          </a:p>
        </p:txBody>
      </p:sp>
      <p:sp>
        <p:nvSpPr>
          <p:cNvPr id="2" name="Content Placeholder 1"/>
          <p:cNvSpPr>
            <a:spLocks noGrp="1"/>
          </p:cNvSpPr>
          <p:nvPr>
            <p:ph sz="quarter" idx="1"/>
          </p:nvPr>
        </p:nvSpPr>
        <p:spPr/>
        <p:txBody>
          <a:bodyPr>
            <a:normAutofit fontScale="92500"/>
          </a:bodyPr>
          <a:lstStyle/>
          <a:p>
            <a:r>
              <a:rPr lang="en-US" dirty="0"/>
              <a:t>Using BLS OES data, we estimate the number of workers who earn $15 or less in DC and those who earn $15-$18 (spillover effects)</a:t>
            </a:r>
          </a:p>
          <a:p>
            <a:pPr lvl="1"/>
            <a:r>
              <a:rPr lang="en-US" dirty="0"/>
              <a:t>115,727 workers earn $15 and below</a:t>
            </a:r>
          </a:p>
          <a:p>
            <a:pPr lvl="1"/>
            <a:r>
              <a:rPr lang="en-US" dirty="0"/>
              <a:t>36,144 workers earn $15-$18</a:t>
            </a:r>
          </a:p>
          <a:p>
            <a:pPr lvl="1"/>
            <a:r>
              <a:rPr lang="en-US" dirty="0"/>
              <a:t>Total of 151,871 workers (20.2% of all workers in DC)</a:t>
            </a:r>
          </a:p>
          <a:p>
            <a:pPr lvl="3"/>
            <a:r>
              <a:rPr lang="en-US" dirty="0"/>
              <a:t>Increase of minimum wage equates to ~$492 million for these workers before any economic reactions take place</a:t>
            </a:r>
          </a:p>
          <a:p>
            <a:pPr lvl="1"/>
            <a:endParaRPr lang="en-US" dirty="0"/>
          </a:p>
          <a:p>
            <a:r>
              <a:rPr lang="en-US" dirty="0"/>
              <a:t>Using Census ACS data, we find that about 40% of the workers above are DC residents. This is 60,748 resident workers (17.6% of all DC resident workers)</a:t>
            </a:r>
          </a:p>
          <a:p>
            <a:pPr lvl="3"/>
            <a:r>
              <a:rPr lang="en-US" dirty="0"/>
              <a:t>Increase of minimum wage equates to ~$197 million for these workers before any economic reactions take place</a:t>
            </a:r>
          </a:p>
          <a:p>
            <a:pPr marL="868680" lvl="3" indent="0">
              <a:buNone/>
            </a:pPr>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7</a:t>
            </a:fld>
            <a:endParaRPr lang="en-US" dirty="0"/>
          </a:p>
        </p:txBody>
      </p:sp>
    </p:spTree>
    <p:extLst>
      <p:ext uri="{BB962C8B-B14F-4D97-AF65-F5344CB8AC3E}">
        <p14:creationId xmlns:p14="http://schemas.microsoft.com/office/powerpoint/2010/main" val="169763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Scenarios &amp; Assumptions in CGE Model</a:t>
            </a:r>
          </a:p>
        </p:txBody>
      </p:sp>
      <p:graphicFrame>
        <p:nvGraphicFramePr>
          <p:cNvPr id="4" name="Content Placeholder 8"/>
          <p:cNvGraphicFramePr>
            <a:graphicFrameLocks noGrp="1"/>
          </p:cNvGraphicFramePr>
          <p:nvPr>
            <p:ph idx="1"/>
            <p:extLst>
              <p:ext uri="{D42A27DB-BD31-4B8C-83A1-F6EECF244321}">
                <p14:modId xmlns:p14="http://schemas.microsoft.com/office/powerpoint/2010/main" val="3461435959"/>
              </p:ext>
            </p:extLst>
          </p:nvPr>
        </p:nvGraphicFramePr>
        <p:xfrm>
          <a:off x="4051005" y="1421146"/>
          <a:ext cx="7620000" cy="5120640"/>
        </p:xfrm>
        <a:graphic>
          <a:graphicData uri="http://schemas.openxmlformats.org/drawingml/2006/table">
            <a:tbl>
              <a:tblPr firstRow="1" bandRow="1">
                <a:tableStyleId>{BC89EF96-8CEA-46FF-86C4-4CE0E7609802}</a:tableStyleId>
              </a:tblPr>
              <a:tblGrid>
                <a:gridCol w="1447800">
                  <a:extLst>
                    <a:ext uri="{9D8B030D-6E8A-4147-A177-3AD203B41FA5}">
                      <a16:colId xmlns:a16="http://schemas.microsoft.com/office/drawing/2014/main" xmlns="" val="20000"/>
                    </a:ext>
                  </a:extLst>
                </a:gridCol>
                <a:gridCol w="1600200">
                  <a:extLst>
                    <a:ext uri="{9D8B030D-6E8A-4147-A177-3AD203B41FA5}">
                      <a16:colId xmlns:a16="http://schemas.microsoft.com/office/drawing/2014/main" xmlns="" val="20001"/>
                    </a:ext>
                  </a:extLst>
                </a:gridCol>
                <a:gridCol w="4572000">
                  <a:extLst>
                    <a:ext uri="{9D8B030D-6E8A-4147-A177-3AD203B41FA5}">
                      <a16:colId xmlns:a16="http://schemas.microsoft.com/office/drawing/2014/main" xmlns="" val="20002"/>
                    </a:ext>
                  </a:extLst>
                </a:gridCol>
              </a:tblGrid>
              <a:tr h="596206">
                <a:tc>
                  <a:txBody>
                    <a:bodyPr/>
                    <a:lstStyle/>
                    <a:p>
                      <a:pPr algn="ctr"/>
                      <a:r>
                        <a:rPr lang="en-US" sz="2000" dirty="0"/>
                        <a:t>Scenario</a:t>
                      </a:r>
                    </a:p>
                  </a:txBody>
                  <a:tcPr/>
                </a:tc>
                <a:tc>
                  <a:txBody>
                    <a:bodyPr/>
                    <a:lstStyle/>
                    <a:p>
                      <a:pPr algn="ctr"/>
                      <a:r>
                        <a:rPr lang="en-US" sz="2000" dirty="0"/>
                        <a:t>Description</a:t>
                      </a:r>
                    </a:p>
                  </a:txBody>
                  <a:tcPr/>
                </a:tc>
                <a:tc>
                  <a:txBody>
                    <a:bodyPr/>
                    <a:lstStyle/>
                    <a:p>
                      <a:pPr algn="ctr"/>
                      <a:r>
                        <a:rPr lang="en-US" sz="2000" dirty="0"/>
                        <a:t>Assumption</a:t>
                      </a:r>
                    </a:p>
                  </a:txBody>
                  <a:tcPr/>
                </a:tc>
                <a:extLst>
                  <a:ext uri="{0D108BD9-81ED-4DB2-BD59-A6C34878D82A}">
                    <a16:rowId xmlns:a16="http://schemas.microsoft.com/office/drawing/2014/main" xmlns="" val="10000"/>
                  </a:ext>
                </a:extLst>
              </a:tr>
              <a:tr h="723294">
                <a:tc>
                  <a:txBody>
                    <a:bodyPr/>
                    <a:lstStyle/>
                    <a:p>
                      <a:pPr algn="ctr"/>
                      <a:r>
                        <a:rPr lang="en-US" dirty="0"/>
                        <a:t>Case 1</a:t>
                      </a:r>
                    </a:p>
                  </a:txBody>
                  <a:tcPr/>
                </a:tc>
                <a:tc>
                  <a:txBody>
                    <a:bodyPr/>
                    <a:lstStyle/>
                    <a:p>
                      <a:pPr algn="ctr"/>
                      <a:r>
                        <a:rPr lang="en-US" dirty="0"/>
                        <a:t>Base Case</a:t>
                      </a:r>
                    </a:p>
                  </a:txBody>
                  <a:tcPr/>
                </a:tc>
                <a:tc>
                  <a:txBody>
                    <a:bodyPr/>
                    <a:lstStyle/>
                    <a:p>
                      <a:r>
                        <a:rPr lang="en-US" sz="1600" dirty="0"/>
                        <a:t>Only workers currently</a:t>
                      </a:r>
                      <a:r>
                        <a:rPr lang="en-US" sz="1600" baseline="0" dirty="0"/>
                        <a:t> earning less than $15/hour will benefit</a:t>
                      </a:r>
                      <a:endParaRPr lang="en-US" sz="1600" dirty="0"/>
                    </a:p>
                  </a:txBody>
                  <a:tcPr/>
                </a:tc>
                <a:extLst>
                  <a:ext uri="{0D108BD9-81ED-4DB2-BD59-A6C34878D82A}">
                    <a16:rowId xmlns:a16="http://schemas.microsoft.com/office/drawing/2014/main" xmlns="" val="10001"/>
                  </a:ext>
                </a:extLst>
              </a:tr>
              <a:tr h="723294">
                <a:tc>
                  <a:txBody>
                    <a:bodyPr/>
                    <a:lstStyle/>
                    <a:p>
                      <a:pPr algn="ctr"/>
                      <a:r>
                        <a:rPr lang="en-US" dirty="0"/>
                        <a:t>Case 2</a:t>
                      </a:r>
                    </a:p>
                  </a:txBody>
                  <a:tcPr/>
                </a:tc>
                <a:tc>
                  <a:txBody>
                    <a:bodyPr/>
                    <a:lstStyle/>
                    <a:p>
                      <a:pPr algn="ctr"/>
                      <a:r>
                        <a:rPr lang="en-US" dirty="0"/>
                        <a:t>Case</a:t>
                      </a:r>
                      <a:r>
                        <a:rPr lang="en-US" baseline="0" dirty="0"/>
                        <a:t> 1 + </a:t>
                      </a:r>
                      <a:r>
                        <a:rPr lang="en-US" dirty="0"/>
                        <a:t>Spillover Effect</a:t>
                      </a:r>
                    </a:p>
                  </a:txBody>
                  <a:tcPr/>
                </a:tc>
                <a:tc>
                  <a:txBody>
                    <a:bodyPr/>
                    <a:lstStyle/>
                    <a:p>
                      <a:r>
                        <a:rPr lang="en-US" sz="1600" dirty="0"/>
                        <a:t>In</a:t>
                      </a:r>
                      <a:r>
                        <a:rPr lang="en-US" sz="1600" baseline="0" dirty="0"/>
                        <a:t> addition to Case 1, workers earning slightly above minimum wage ($15-$18/hour) will also benefit</a:t>
                      </a:r>
                      <a:endParaRPr lang="en-US" sz="1600" dirty="0"/>
                    </a:p>
                  </a:txBody>
                  <a:tcPr/>
                </a:tc>
                <a:extLst>
                  <a:ext uri="{0D108BD9-81ED-4DB2-BD59-A6C34878D82A}">
                    <a16:rowId xmlns:a16="http://schemas.microsoft.com/office/drawing/2014/main" xmlns="" val="10002"/>
                  </a:ext>
                </a:extLst>
              </a:tr>
              <a:tr h="1077246">
                <a:tc>
                  <a:txBody>
                    <a:bodyPr/>
                    <a:lstStyle/>
                    <a:p>
                      <a:pPr algn="ctr"/>
                      <a:r>
                        <a:rPr lang="en-US" dirty="0"/>
                        <a:t>Case 3</a:t>
                      </a:r>
                    </a:p>
                  </a:txBody>
                  <a:tcPr/>
                </a:tc>
                <a:tc>
                  <a:txBody>
                    <a:bodyPr/>
                    <a:lstStyle/>
                    <a:p>
                      <a:pPr algn="ctr"/>
                      <a:r>
                        <a:rPr lang="en-US" dirty="0"/>
                        <a:t>Case 2+ Productivity Savings</a:t>
                      </a:r>
                    </a:p>
                  </a:txBody>
                  <a:tcPr/>
                </a:tc>
                <a:tc>
                  <a:txBody>
                    <a:bodyPr/>
                    <a:lstStyle/>
                    <a:p>
                      <a:r>
                        <a:rPr lang="en-US" sz="1600" dirty="0"/>
                        <a:t>In</a:t>
                      </a:r>
                      <a:r>
                        <a:rPr lang="en-US" sz="1600" baseline="0" dirty="0"/>
                        <a:t> addition to Case 2, h</a:t>
                      </a:r>
                      <a:r>
                        <a:rPr lang="en-US" sz="1600" dirty="0"/>
                        <a:t>igher minimum wage will increase workers’ productivity and reduce turnover &amp; recruiting</a:t>
                      </a:r>
                      <a:r>
                        <a:rPr lang="en-US" sz="1600" baseline="0" dirty="0"/>
                        <a:t> costs. </a:t>
                      </a:r>
                      <a:r>
                        <a:rPr lang="en-US" sz="1600" u="sng" baseline="0" dirty="0"/>
                        <a:t>Total Saving = 30% of the increase in business cost</a:t>
                      </a:r>
                      <a:endParaRPr lang="en-US" sz="1600" b="0" i="0" u="sng" dirty="0"/>
                    </a:p>
                  </a:txBody>
                  <a:tcPr/>
                </a:tc>
                <a:extLst>
                  <a:ext uri="{0D108BD9-81ED-4DB2-BD59-A6C34878D82A}">
                    <a16:rowId xmlns:a16="http://schemas.microsoft.com/office/drawing/2014/main" xmlns="" val="10003"/>
                  </a:ext>
                </a:extLst>
              </a:tr>
              <a:tr h="923354">
                <a:tc>
                  <a:txBody>
                    <a:bodyPr/>
                    <a:lstStyle/>
                    <a:p>
                      <a:pPr algn="ctr"/>
                      <a:r>
                        <a:rPr lang="en-US" dirty="0"/>
                        <a:t>Case 4</a:t>
                      </a:r>
                    </a:p>
                  </a:txBody>
                  <a:tcPr/>
                </a:tc>
                <a:tc>
                  <a:txBody>
                    <a:bodyPr/>
                    <a:lstStyle/>
                    <a:p>
                      <a:pPr algn="ctr"/>
                      <a:r>
                        <a:rPr lang="en-US" dirty="0"/>
                        <a:t>Case 3+ Consumption Effect</a:t>
                      </a:r>
                    </a:p>
                  </a:txBody>
                  <a:tcPr/>
                </a:tc>
                <a:tc>
                  <a:txBody>
                    <a:bodyPr/>
                    <a:lstStyle/>
                    <a:p>
                      <a:r>
                        <a:rPr lang="en-US" sz="1600" dirty="0"/>
                        <a:t>In addition to Case 3, minimum wage workers will</a:t>
                      </a:r>
                      <a:r>
                        <a:rPr lang="en-US" sz="1600" baseline="0" dirty="0"/>
                        <a:t> spend </a:t>
                      </a:r>
                      <a:r>
                        <a:rPr lang="en-US" sz="1600" u="sng" baseline="0" dirty="0"/>
                        <a:t>most of </a:t>
                      </a:r>
                      <a:r>
                        <a:rPr lang="en-US" sz="1600" baseline="0" dirty="0"/>
                        <a:t>their extra income on consumption</a:t>
                      </a:r>
                      <a:endParaRPr lang="en-US" sz="1600" dirty="0"/>
                    </a:p>
                  </a:txBody>
                  <a:tcPr/>
                </a:tc>
                <a:extLst>
                  <a:ext uri="{0D108BD9-81ED-4DB2-BD59-A6C34878D82A}">
                    <a16:rowId xmlns:a16="http://schemas.microsoft.com/office/drawing/2014/main" xmlns="" val="10004"/>
                  </a:ext>
                </a:extLst>
              </a:tr>
              <a:tr h="1077246">
                <a:tc>
                  <a:txBody>
                    <a:bodyPr/>
                    <a:lstStyle/>
                    <a:p>
                      <a:pPr algn="ctr"/>
                      <a:r>
                        <a:rPr lang="en-US" dirty="0"/>
                        <a:t>Case 5</a:t>
                      </a:r>
                    </a:p>
                  </a:txBody>
                  <a:tcPr/>
                </a:tc>
                <a:tc>
                  <a:txBody>
                    <a:bodyPr/>
                    <a:lstStyle/>
                    <a:p>
                      <a:pPr algn="ctr"/>
                      <a:r>
                        <a:rPr lang="en-US" dirty="0"/>
                        <a:t>Efficiency Wage</a:t>
                      </a:r>
                    </a:p>
                  </a:txBody>
                  <a:tcPr/>
                </a:tc>
                <a:tc>
                  <a:txBody>
                    <a:bodyPr/>
                    <a:lstStyle/>
                    <a:p>
                      <a:r>
                        <a:rPr lang="en-US" sz="1600" dirty="0"/>
                        <a:t>Same</a:t>
                      </a:r>
                      <a:r>
                        <a:rPr lang="en-US" sz="1600" baseline="0" dirty="0"/>
                        <a:t> as in Case 4, but total savings from higher productivity, lower turnover &amp;recruiting costs are greater. </a:t>
                      </a:r>
                      <a:r>
                        <a:rPr lang="en-US" sz="1600" u="sng" baseline="0" dirty="0"/>
                        <a:t>Total Savings = 75% of the increase in business cost.</a:t>
                      </a:r>
                      <a:endParaRPr lang="en-US" sz="1600" u="sng" dirty="0"/>
                    </a:p>
                  </a:txBody>
                  <a:tcPr/>
                </a:tc>
                <a:extLst>
                  <a:ext uri="{0D108BD9-81ED-4DB2-BD59-A6C34878D82A}">
                    <a16:rowId xmlns:a16="http://schemas.microsoft.com/office/drawing/2014/main" xmlns="" val="10005"/>
                  </a:ext>
                </a:extLst>
              </a:tr>
            </a:tbl>
          </a:graphicData>
        </a:graphic>
      </p:graphicFrame>
      <p:sp>
        <p:nvSpPr>
          <p:cNvPr id="6" name="TextBox 5"/>
          <p:cNvSpPr txBox="1"/>
          <p:nvPr/>
        </p:nvSpPr>
        <p:spPr>
          <a:xfrm>
            <a:off x="101600" y="2085891"/>
            <a:ext cx="3938772" cy="1938992"/>
          </a:xfrm>
          <a:prstGeom prst="rect">
            <a:avLst/>
          </a:prstGeom>
          <a:noFill/>
          <a:ln>
            <a:solidFill>
              <a:schemeClr val="bg2"/>
            </a:solidFill>
          </a:ln>
        </p:spPr>
        <p:txBody>
          <a:bodyPr wrap="square" rtlCol="0" anchor="ctr" anchorCtr="1">
            <a:spAutoFit/>
          </a:bodyPr>
          <a:lstStyle/>
          <a:p>
            <a:pPr marL="342900" indent="-342900">
              <a:buClr>
                <a:schemeClr val="accent2">
                  <a:lumMod val="75000"/>
                </a:schemeClr>
              </a:buClr>
              <a:buFont typeface="Arial" panose="020B0604020202020204" pitchFamily="34" charset="0"/>
              <a:buChar char="•"/>
            </a:pPr>
            <a:r>
              <a:rPr lang="en-US" sz="2400" dirty="0"/>
              <a:t>We input a new shock to the model ($xx million increase in labor cost) for each scenario and re-run the model.</a:t>
            </a:r>
          </a:p>
        </p:txBody>
      </p:sp>
      <p:sp>
        <p:nvSpPr>
          <p:cNvPr id="7" name="Slide Number Placeholder 6"/>
          <p:cNvSpPr>
            <a:spLocks noGrp="1"/>
          </p:cNvSpPr>
          <p:nvPr>
            <p:ph type="sldNum" sz="quarter" idx="12"/>
          </p:nvPr>
        </p:nvSpPr>
        <p:spPr/>
        <p:txBody>
          <a:bodyPr/>
          <a:lstStyle/>
          <a:p>
            <a:fld id="{401CF334-2D5C-4859-84A6-CA7E6E43FAEB}" type="slidenum">
              <a:rPr lang="en-US" smtClean="0"/>
              <a:t>8</a:t>
            </a:fld>
            <a:endParaRPr lang="en-US" dirty="0"/>
          </a:p>
        </p:txBody>
      </p:sp>
    </p:spTree>
    <p:extLst>
      <p:ext uri="{BB962C8B-B14F-4D97-AF65-F5344CB8AC3E}">
        <p14:creationId xmlns:p14="http://schemas.microsoft.com/office/powerpoint/2010/main" val="2265463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Results</a:t>
            </a:r>
          </a:p>
        </p:txBody>
      </p:sp>
      <p:sp>
        <p:nvSpPr>
          <p:cNvPr id="6" name="TextBox 5"/>
          <p:cNvSpPr txBox="1"/>
          <p:nvPr/>
        </p:nvSpPr>
        <p:spPr>
          <a:xfrm>
            <a:off x="116958" y="1671095"/>
            <a:ext cx="4040372" cy="2308324"/>
          </a:xfrm>
          <a:prstGeom prst="rect">
            <a:avLst/>
          </a:prstGeom>
          <a:noFill/>
          <a:ln>
            <a:noFill/>
          </a:ln>
        </p:spPr>
        <p:txBody>
          <a:bodyPr wrap="square" rtlCol="0" anchor="ctr" anchorCtr="1">
            <a:spAutoFit/>
          </a:bodyPr>
          <a:lstStyle/>
          <a:p>
            <a:pPr marL="342900" indent="-342900">
              <a:buClr>
                <a:schemeClr val="accent2">
                  <a:lumMod val="75000"/>
                </a:schemeClr>
              </a:buClr>
              <a:buFont typeface="Arial" panose="020B0604020202020204" pitchFamily="34" charset="0"/>
              <a:buChar char="•"/>
            </a:pPr>
            <a:r>
              <a:rPr lang="en-US" sz="2400" dirty="0"/>
              <a:t>While low-wage workers ($18/hour and below) are positively impacted by the policy, city-wide, the economy is negatively affected</a:t>
            </a:r>
          </a:p>
        </p:txBody>
      </p:sp>
      <p:sp>
        <p:nvSpPr>
          <p:cNvPr id="7" name="Slide Number Placeholder 6"/>
          <p:cNvSpPr>
            <a:spLocks noGrp="1"/>
          </p:cNvSpPr>
          <p:nvPr>
            <p:ph type="sldNum" sz="quarter" idx="12"/>
          </p:nvPr>
        </p:nvSpPr>
        <p:spPr/>
        <p:txBody>
          <a:bodyPr/>
          <a:lstStyle/>
          <a:p>
            <a:fld id="{401CF334-2D5C-4859-84A6-CA7E6E43FAEB}" type="slidenum">
              <a:rPr lang="en-US" smtClean="0"/>
              <a:t>9</a:t>
            </a:fld>
            <a:endParaRPr lang="en-US" dirty="0"/>
          </a:p>
        </p:txBody>
      </p:sp>
      <p:graphicFrame>
        <p:nvGraphicFramePr>
          <p:cNvPr id="8" name="Chart 7">
            <a:extLst>
              <a:ext uri="{FF2B5EF4-FFF2-40B4-BE49-F238E27FC236}">
                <a16:creationId xmlns:a16="http://schemas.microsoft.com/office/drawing/2014/main" xmlns="" id="{A87B9DA0-5469-44A8-B087-F90530F86E09}"/>
              </a:ext>
            </a:extLst>
          </p:cNvPr>
          <p:cNvGraphicFramePr/>
          <p:nvPr>
            <p:extLst>
              <p:ext uri="{D42A27DB-BD31-4B8C-83A1-F6EECF244321}">
                <p14:modId xmlns:p14="http://schemas.microsoft.com/office/powerpoint/2010/main" val="2724942527"/>
              </p:ext>
            </p:extLst>
          </p:nvPr>
        </p:nvGraphicFramePr>
        <p:xfrm>
          <a:off x="3953435" y="600635"/>
          <a:ext cx="7489265" cy="5218273"/>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116958" y="3989982"/>
            <a:ext cx="4040372" cy="1938992"/>
          </a:xfrm>
          <a:prstGeom prst="rect">
            <a:avLst/>
          </a:prstGeom>
          <a:noFill/>
          <a:ln>
            <a:noFill/>
          </a:ln>
        </p:spPr>
        <p:txBody>
          <a:bodyPr wrap="square" rtlCol="0" anchor="ctr" anchorCtr="1">
            <a:spAutoFit/>
          </a:bodyPr>
          <a:lstStyle/>
          <a:p>
            <a:pPr marL="342900" indent="-342900">
              <a:buClr>
                <a:schemeClr val="accent2">
                  <a:lumMod val="75000"/>
                </a:schemeClr>
              </a:buClr>
              <a:buFont typeface="Arial" panose="020B0604020202020204" pitchFamily="34" charset="0"/>
              <a:buChar char="•"/>
            </a:pPr>
            <a:r>
              <a:rPr lang="en-US" sz="2400" dirty="0"/>
              <a:t>Each scenario impacts on the order of -0.5% in terms of DC’s GSP</a:t>
            </a:r>
          </a:p>
          <a:p>
            <a:pPr marL="342900" indent="-342900">
              <a:buClr>
                <a:schemeClr val="accent2">
                  <a:lumMod val="75000"/>
                </a:schemeClr>
              </a:buClr>
              <a:buFont typeface="Arial" panose="020B0604020202020204" pitchFamily="34" charset="0"/>
              <a:buChar char="•"/>
            </a:pPr>
            <a:r>
              <a:rPr lang="en-US" sz="2400" dirty="0"/>
              <a:t>This policy has city-wide ramifications </a:t>
            </a:r>
          </a:p>
        </p:txBody>
      </p:sp>
    </p:spTree>
    <p:extLst>
      <p:ext uri="{BB962C8B-B14F-4D97-AF65-F5344CB8AC3E}">
        <p14:creationId xmlns:p14="http://schemas.microsoft.com/office/powerpoint/2010/main" val="2468574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Business plan presentation">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dirty="0"/>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Business plan presentation.potx" id="{B0CF94B3-F59B-427A-A620-6B86E9154593}" vid="{92489599-94E0-42FA-BFD7-90FE9B56DF1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Business plan presentation</Template>
  <TotalTime>230</TotalTime>
  <Words>1318</Words>
  <Application>Microsoft Office PowerPoint</Application>
  <PresentationFormat>Widescreen</PresentationFormat>
  <Paragraphs>231</Paragraphs>
  <Slides>15</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Cambria</vt:lpstr>
      <vt:lpstr>Tahoma</vt:lpstr>
      <vt:lpstr>Times New Roman</vt:lpstr>
      <vt:lpstr>Wingdings 2</vt:lpstr>
      <vt:lpstr>Business plan presentation</vt:lpstr>
      <vt:lpstr>$15 Minimum Wage Policy:  The Effect on Workers and a Work-Based Safety Net</vt:lpstr>
      <vt:lpstr>Outline</vt:lpstr>
      <vt:lpstr>Motivation &amp; Research Question</vt:lpstr>
      <vt:lpstr>Minimum Wage Policy</vt:lpstr>
      <vt:lpstr>Minimum Wage Policy (cont.)</vt:lpstr>
      <vt:lpstr>Why We Use a CGE Model</vt:lpstr>
      <vt:lpstr>Data &amp; Methods</vt:lpstr>
      <vt:lpstr>Scenarios &amp; Assumptions in CGE Model</vt:lpstr>
      <vt:lpstr>Results</vt:lpstr>
      <vt:lpstr>Results</vt:lpstr>
      <vt:lpstr>How is the Higher Minimum Wage Financed?</vt:lpstr>
      <vt:lpstr>Effect on EITC Recipients </vt:lpstr>
      <vt:lpstr>Conclusion &amp; Implications</vt:lpstr>
      <vt:lpstr>Thank You</vt:lpstr>
      <vt:lpstr>DC GDP and Its Components (millions)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DC’s $15 Minimum Wage Policy:  The Effect on Workers and a Work-Based Safety Net</dc:title>
  <dc:creator>Fahimullah, Fahad</dc:creator>
  <cp:lastModifiedBy>Fahimullah, Fahad</cp:lastModifiedBy>
  <cp:revision>23</cp:revision>
  <cp:lastPrinted>2017-10-31T14:41:11Z</cp:lastPrinted>
  <dcterms:created xsi:type="dcterms:W3CDTF">2017-10-31T12:39:41Z</dcterms:created>
  <dcterms:modified xsi:type="dcterms:W3CDTF">2017-11-03T17:51:29Z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74069300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